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5"/>
  </p:notesMasterIdLst>
  <p:sldIdLst>
    <p:sldId id="300" r:id="rId4"/>
    <p:sldId id="303" r:id="rId5"/>
    <p:sldId id="299" r:id="rId6"/>
    <p:sldId id="258" r:id="rId7"/>
    <p:sldId id="268" r:id="rId8"/>
    <p:sldId id="297" r:id="rId9"/>
    <p:sldId id="298" r:id="rId10"/>
    <p:sldId id="274" r:id="rId11"/>
    <p:sldId id="269" r:id="rId12"/>
    <p:sldId id="270" r:id="rId13"/>
    <p:sldId id="259" r:id="rId14"/>
    <p:sldId id="307" r:id="rId15"/>
    <p:sldId id="308" r:id="rId16"/>
    <p:sldId id="282" r:id="rId17"/>
    <p:sldId id="256" r:id="rId18"/>
    <p:sldId id="291" r:id="rId19"/>
    <p:sldId id="296" r:id="rId20"/>
    <p:sldId id="305" r:id="rId21"/>
    <p:sldId id="293" r:id="rId22"/>
    <p:sldId id="283" r:id="rId23"/>
    <p:sldId id="284" r:id="rId24"/>
    <p:sldId id="285" r:id="rId25"/>
    <p:sldId id="286" r:id="rId26"/>
    <p:sldId id="304" r:id="rId27"/>
    <p:sldId id="306" r:id="rId28"/>
    <p:sldId id="276" r:id="rId29"/>
    <p:sldId id="260" r:id="rId30"/>
    <p:sldId id="277" r:id="rId31"/>
    <p:sldId id="278" r:id="rId32"/>
    <p:sldId id="287" r:id="rId33"/>
    <p:sldId id="288" r:id="rId34"/>
    <p:sldId id="279" r:id="rId35"/>
    <p:sldId id="289" r:id="rId36"/>
    <p:sldId id="280" r:id="rId37"/>
    <p:sldId id="290" r:id="rId38"/>
    <p:sldId id="281" r:id="rId39"/>
    <p:sldId id="275" r:id="rId40"/>
    <p:sldId id="273" r:id="rId41"/>
    <p:sldId id="271" r:id="rId42"/>
    <p:sldId id="302" r:id="rId43"/>
    <p:sldId id="26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535"/>
    <a:srgbClr val="EF39D9"/>
    <a:srgbClr val="EB7B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FCA00-0B39-498E-97D4-0688FA4B1F41}" type="datetimeFigureOut">
              <a:rPr lang="en-GB" smtClean="0"/>
              <a:t>11/09/2024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0A1A5-F51B-4A12-8F8F-A138EBEDD19D}" type="slidenum">
              <a:rPr lang="en-GB" smtClean="0"/>
              <a:t>‹#›</a:t>
            </a:fld>
            <a:endParaRPr lang="en-GB"/>
          </a:p>
        </p:txBody>
      </p:sp>
    </p:spTree>
    <p:extLst>
      <p:ext uri="{BB962C8B-B14F-4D97-AF65-F5344CB8AC3E}">
        <p14:creationId xmlns:p14="http://schemas.microsoft.com/office/powerpoint/2010/main" val="513063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632D31-DE00-4A0F-A07C-11A0E31A660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115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63B7A-9F02-488E-A700-E66339B99D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6165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e70f77cf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e70f77cf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9C7A-007A-1B8D-9226-583EC69F0E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B7523DD-224C-0013-A628-7B957C20DB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0CF084-65E2-1CFE-6BE4-A07BE4FA72F3}"/>
              </a:ext>
            </a:extLst>
          </p:cNvPr>
          <p:cNvSpPr>
            <a:spLocks noGrp="1"/>
          </p:cNvSpPr>
          <p:nvPr>
            <p:ph type="dt" sz="half" idx="10"/>
          </p:nvPr>
        </p:nvSpPr>
        <p:spPr/>
        <p:txBody>
          <a:bodyPr/>
          <a:lstStyle/>
          <a:p>
            <a:fld id="{20B22ED0-45F5-442F-B735-965C8698D70B}" type="datetimeFigureOut">
              <a:rPr lang="en-GB" smtClean="0"/>
              <a:t>11/09/2024</a:t>
            </a:fld>
            <a:endParaRPr lang="en-GB"/>
          </a:p>
        </p:txBody>
      </p:sp>
      <p:sp>
        <p:nvSpPr>
          <p:cNvPr id="5" name="Footer Placeholder 4">
            <a:extLst>
              <a:ext uri="{FF2B5EF4-FFF2-40B4-BE49-F238E27FC236}">
                <a16:creationId xmlns:a16="http://schemas.microsoft.com/office/drawing/2014/main" id="{2F108826-4194-CC95-AF5B-9A00B137B4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3B2305-E74C-5017-B55C-C04BCC7C3D74}"/>
              </a:ext>
            </a:extLst>
          </p:cNvPr>
          <p:cNvSpPr>
            <a:spLocks noGrp="1"/>
          </p:cNvSpPr>
          <p:nvPr>
            <p:ph type="sldNum" sz="quarter" idx="12"/>
          </p:nvPr>
        </p:nvSpPr>
        <p:spPr/>
        <p:txBody>
          <a:bodyPr/>
          <a:lstStyle/>
          <a:p>
            <a:fld id="{A138F836-76C4-4576-99E1-3CDB857E7063}" type="slidenum">
              <a:rPr lang="en-GB" smtClean="0"/>
              <a:t>‹#›</a:t>
            </a:fld>
            <a:endParaRPr lang="en-GB"/>
          </a:p>
        </p:txBody>
      </p:sp>
    </p:spTree>
    <p:extLst>
      <p:ext uri="{BB962C8B-B14F-4D97-AF65-F5344CB8AC3E}">
        <p14:creationId xmlns:p14="http://schemas.microsoft.com/office/powerpoint/2010/main" val="2636714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B9281-0D27-E90C-1C75-73B02D2838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137FB2-5F26-5CF3-5971-AEB5AC0C9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12C1DC-CED3-022A-F7A6-9B75A21A17E1}"/>
              </a:ext>
            </a:extLst>
          </p:cNvPr>
          <p:cNvSpPr>
            <a:spLocks noGrp="1"/>
          </p:cNvSpPr>
          <p:nvPr>
            <p:ph type="dt" sz="half" idx="10"/>
          </p:nvPr>
        </p:nvSpPr>
        <p:spPr/>
        <p:txBody>
          <a:bodyPr/>
          <a:lstStyle/>
          <a:p>
            <a:fld id="{20B22ED0-45F5-442F-B735-965C8698D70B}" type="datetimeFigureOut">
              <a:rPr lang="en-GB" smtClean="0"/>
              <a:t>11/09/2024</a:t>
            </a:fld>
            <a:endParaRPr lang="en-GB"/>
          </a:p>
        </p:txBody>
      </p:sp>
      <p:sp>
        <p:nvSpPr>
          <p:cNvPr id="5" name="Footer Placeholder 4">
            <a:extLst>
              <a:ext uri="{FF2B5EF4-FFF2-40B4-BE49-F238E27FC236}">
                <a16:creationId xmlns:a16="http://schemas.microsoft.com/office/drawing/2014/main" id="{CC2EBE89-8F98-DB0F-8541-1D9E5C650E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F89147-B2C5-D8F5-59D4-C277A6A910F0}"/>
              </a:ext>
            </a:extLst>
          </p:cNvPr>
          <p:cNvSpPr>
            <a:spLocks noGrp="1"/>
          </p:cNvSpPr>
          <p:nvPr>
            <p:ph type="sldNum" sz="quarter" idx="12"/>
          </p:nvPr>
        </p:nvSpPr>
        <p:spPr/>
        <p:txBody>
          <a:bodyPr/>
          <a:lstStyle/>
          <a:p>
            <a:fld id="{A138F836-76C4-4576-99E1-3CDB857E7063}" type="slidenum">
              <a:rPr lang="en-GB" smtClean="0"/>
              <a:t>‹#›</a:t>
            </a:fld>
            <a:endParaRPr lang="en-GB"/>
          </a:p>
        </p:txBody>
      </p:sp>
    </p:spTree>
    <p:extLst>
      <p:ext uri="{BB962C8B-B14F-4D97-AF65-F5344CB8AC3E}">
        <p14:creationId xmlns:p14="http://schemas.microsoft.com/office/powerpoint/2010/main" val="12101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12C683-19B1-ED16-4E53-FA8ACA4CCF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940E71-09C3-0759-A01E-F228A04E39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43D795-901F-83B7-B3F5-3AC1B81D22DD}"/>
              </a:ext>
            </a:extLst>
          </p:cNvPr>
          <p:cNvSpPr>
            <a:spLocks noGrp="1"/>
          </p:cNvSpPr>
          <p:nvPr>
            <p:ph type="dt" sz="half" idx="10"/>
          </p:nvPr>
        </p:nvSpPr>
        <p:spPr/>
        <p:txBody>
          <a:bodyPr/>
          <a:lstStyle/>
          <a:p>
            <a:fld id="{20B22ED0-45F5-442F-B735-965C8698D70B}" type="datetimeFigureOut">
              <a:rPr lang="en-GB" smtClean="0"/>
              <a:t>11/09/2024</a:t>
            </a:fld>
            <a:endParaRPr lang="en-GB"/>
          </a:p>
        </p:txBody>
      </p:sp>
      <p:sp>
        <p:nvSpPr>
          <p:cNvPr id="5" name="Footer Placeholder 4">
            <a:extLst>
              <a:ext uri="{FF2B5EF4-FFF2-40B4-BE49-F238E27FC236}">
                <a16:creationId xmlns:a16="http://schemas.microsoft.com/office/drawing/2014/main" id="{20809BBB-955D-19AE-0550-EC5EBC693D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4926E6-69FE-A705-0EAA-4EE28E922D2F}"/>
              </a:ext>
            </a:extLst>
          </p:cNvPr>
          <p:cNvSpPr>
            <a:spLocks noGrp="1"/>
          </p:cNvSpPr>
          <p:nvPr>
            <p:ph type="sldNum" sz="quarter" idx="12"/>
          </p:nvPr>
        </p:nvSpPr>
        <p:spPr/>
        <p:txBody>
          <a:bodyPr/>
          <a:lstStyle/>
          <a:p>
            <a:fld id="{A138F836-76C4-4576-99E1-3CDB857E7063}" type="slidenum">
              <a:rPr lang="en-GB" smtClean="0"/>
              <a:t>‹#›</a:t>
            </a:fld>
            <a:endParaRPr lang="en-GB"/>
          </a:p>
        </p:txBody>
      </p:sp>
    </p:spTree>
    <p:extLst>
      <p:ext uri="{BB962C8B-B14F-4D97-AF65-F5344CB8AC3E}">
        <p14:creationId xmlns:p14="http://schemas.microsoft.com/office/powerpoint/2010/main" val="196079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8001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2363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6824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0250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01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076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8757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8161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9DA2-0AE5-2AC6-D561-97069E56F3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628BFA-423E-72C1-9A6D-6217977995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E19A4A-287A-2491-3430-294AE9F1A9C6}"/>
              </a:ext>
            </a:extLst>
          </p:cNvPr>
          <p:cNvSpPr>
            <a:spLocks noGrp="1"/>
          </p:cNvSpPr>
          <p:nvPr>
            <p:ph type="dt" sz="half" idx="10"/>
          </p:nvPr>
        </p:nvSpPr>
        <p:spPr/>
        <p:txBody>
          <a:bodyPr/>
          <a:lstStyle/>
          <a:p>
            <a:fld id="{20B22ED0-45F5-442F-B735-965C8698D70B}" type="datetimeFigureOut">
              <a:rPr lang="en-GB" smtClean="0"/>
              <a:t>11/09/2024</a:t>
            </a:fld>
            <a:endParaRPr lang="en-GB"/>
          </a:p>
        </p:txBody>
      </p:sp>
      <p:sp>
        <p:nvSpPr>
          <p:cNvPr id="5" name="Footer Placeholder 4">
            <a:extLst>
              <a:ext uri="{FF2B5EF4-FFF2-40B4-BE49-F238E27FC236}">
                <a16:creationId xmlns:a16="http://schemas.microsoft.com/office/drawing/2014/main" id="{D04E9B3B-481F-3D92-185D-8045B1E30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0B9CF6-0AEE-7946-F68E-9B049D73B741}"/>
              </a:ext>
            </a:extLst>
          </p:cNvPr>
          <p:cNvSpPr>
            <a:spLocks noGrp="1"/>
          </p:cNvSpPr>
          <p:nvPr>
            <p:ph type="sldNum" sz="quarter" idx="12"/>
          </p:nvPr>
        </p:nvSpPr>
        <p:spPr/>
        <p:txBody>
          <a:bodyPr/>
          <a:lstStyle/>
          <a:p>
            <a:fld id="{A138F836-76C4-4576-99E1-3CDB857E7063}" type="slidenum">
              <a:rPr lang="en-GB" smtClean="0"/>
              <a:t>‹#›</a:t>
            </a:fld>
            <a:endParaRPr lang="en-GB"/>
          </a:p>
        </p:txBody>
      </p:sp>
    </p:spTree>
    <p:extLst>
      <p:ext uri="{BB962C8B-B14F-4D97-AF65-F5344CB8AC3E}">
        <p14:creationId xmlns:p14="http://schemas.microsoft.com/office/powerpoint/2010/main" val="2662343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361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9265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4148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63910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9/11/2024</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577821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9/11/2024</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398686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9/11/2024</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4146235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9/11/2024</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659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9/11/2024</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913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9/11/2024</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812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4D8F0-1718-C0A7-E890-1D7EF9BB42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2812C7-298E-E050-58A9-9D781C712B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15ACC9-74B3-F044-064C-2E7726D20452}"/>
              </a:ext>
            </a:extLst>
          </p:cNvPr>
          <p:cNvSpPr>
            <a:spLocks noGrp="1"/>
          </p:cNvSpPr>
          <p:nvPr>
            <p:ph type="dt" sz="half" idx="10"/>
          </p:nvPr>
        </p:nvSpPr>
        <p:spPr/>
        <p:txBody>
          <a:bodyPr/>
          <a:lstStyle/>
          <a:p>
            <a:fld id="{20B22ED0-45F5-442F-B735-965C8698D70B}" type="datetimeFigureOut">
              <a:rPr lang="en-GB" smtClean="0"/>
              <a:t>11/09/2024</a:t>
            </a:fld>
            <a:endParaRPr lang="en-GB"/>
          </a:p>
        </p:txBody>
      </p:sp>
      <p:sp>
        <p:nvSpPr>
          <p:cNvPr id="5" name="Footer Placeholder 4">
            <a:extLst>
              <a:ext uri="{FF2B5EF4-FFF2-40B4-BE49-F238E27FC236}">
                <a16:creationId xmlns:a16="http://schemas.microsoft.com/office/drawing/2014/main" id="{367F353F-13B1-8225-D7AA-8E72463E24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64719A-5EFB-6600-A930-19EF9C4FDDF7}"/>
              </a:ext>
            </a:extLst>
          </p:cNvPr>
          <p:cNvSpPr>
            <a:spLocks noGrp="1"/>
          </p:cNvSpPr>
          <p:nvPr>
            <p:ph type="sldNum" sz="quarter" idx="12"/>
          </p:nvPr>
        </p:nvSpPr>
        <p:spPr/>
        <p:txBody>
          <a:bodyPr/>
          <a:lstStyle/>
          <a:p>
            <a:fld id="{A138F836-76C4-4576-99E1-3CDB857E7063}" type="slidenum">
              <a:rPr lang="en-GB" smtClean="0"/>
              <a:t>‹#›</a:t>
            </a:fld>
            <a:endParaRPr lang="en-GB"/>
          </a:p>
        </p:txBody>
      </p:sp>
    </p:spTree>
    <p:extLst>
      <p:ext uri="{BB962C8B-B14F-4D97-AF65-F5344CB8AC3E}">
        <p14:creationId xmlns:p14="http://schemas.microsoft.com/office/powerpoint/2010/main" val="3204136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9/11/2024</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8999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9/11/2024</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905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9/11/2024</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242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9/11/2024</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89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9/11/2024</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78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EA36E-FFD8-014E-BFE1-D68992CEB2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8745B1-9A92-93D9-5C52-0CDC6E36C2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646489-79B0-C7E8-F51F-9A374F34F9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AC4E1B-0F98-67D3-447B-FCDA3CE7C516}"/>
              </a:ext>
            </a:extLst>
          </p:cNvPr>
          <p:cNvSpPr>
            <a:spLocks noGrp="1"/>
          </p:cNvSpPr>
          <p:nvPr>
            <p:ph type="dt" sz="half" idx="10"/>
          </p:nvPr>
        </p:nvSpPr>
        <p:spPr/>
        <p:txBody>
          <a:bodyPr/>
          <a:lstStyle/>
          <a:p>
            <a:fld id="{20B22ED0-45F5-442F-B735-965C8698D70B}" type="datetimeFigureOut">
              <a:rPr lang="en-GB" smtClean="0"/>
              <a:t>11/09/2024</a:t>
            </a:fld>
            <a:endParaRPr lang="en-GB"/>
          </a:p>
        </p:txBody>
      </p:sp>
      <p:sp>
        <p:nvSpPr>
          <p:cNvPr id="6" name="Footer Placeholder 5">
            <a:extLst>
              <a:ext uri="{FF2B5EF4-FFF2-40B4-BE49-F238E27FC236}">
                <a16:creationId xmlns:a16="http://schemas.microsoft.com/office/drawing/2014/main" id="{563E27FB-BE30-F183-D82F-3818ADF4E5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93FB9C-696C-221C-75A7-DBDB17D45FBE}"/>
              </a:ext>
            </a:extLst>
          </p:cNvPr>
          <p:cNvSpPr>
            <a:spLocks noGrp="1"/>
          </p:cNvSpPr>
          <p:nvPr>
            <p:ph type="sldNum" sz="quarter" idx="12"/>
          </p:nvPr>
        </p:nvSpPr>
        <p:spPr/>
        <p:txBody>
          <a:bodyPr/>
          <a:lstStyle/>
          <a:p>
            <a:fld id="{A138F836-76C4-4576-99E1-3CDB857E7063}" type="slidenum">
              <a:rPr lang="en-GB" smtClean="0"/>
              <a:t>‹#›</a:t>
            </a:fld>
            <a:endParaRPr lang="en-GB"/>
          </a:p>
        </p:txBody>
      </p:sp>
    </p:spTree>
    <p:extLst>
      <p:ext uri="{BB962C8B-B14F-4D97-AF65-F5344CB8AC3E}">
        <p14:creationId xmlns:p14="http://schemas.microsoft.com/office/powerpoint/2010/main" val="2637999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B640-8D1A-517D-4E4B-4E5BDB6F502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F24507-FEAD-D9BA-D53B-DE26B1B792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E314C-63D5-CDC7-AB6A-3491FCA525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8F6568D-C92C-FF20-3F2A-0F0308149C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731101-4234-2479-61C8-BCFB0D1B78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89CADE-EC81-0854-0A78-4D127E8FD1DA}"/>
              </a:ext>
            </a:extLst>
          </p:cNvPr>
          <p:cNvSpPr>
            <a:spLocks noGrp="1"/>
          </p:cNvSpPr>
          <p:nvPr>
            <p:ph type="dt" sz="half" idx="10"/>
          </p:nvPr>
        </p:nvSpPr>
        <p:spPr/>
        <p:txBody>
          <a:bodyPr/>
          <a:lstStyle/>
          <a:p>
            <a:fld id="{20B22ED0-45F5-442F-B735-965C8698D70B}" type="datetimeFigureOut">
              <a:rPr lang="en-GB" smtClean="0"/>
              <a:t>11/09/2024</a:t>
            </a:fld>
            <a:endParaRPr lang="en-GB"/>
          </a:p>
        </p:txBody>
      </p:sp>
      <p:sp>
        <p:nvSpPr>
          <p:cNvPr id="8" name="Footer Placeholder 7">
            <a:extLst>
              <a:ext uri="{FF2B5EF4-FFF2-40B4-BE49-F238E27FC236}">
                <a16:creationId xmlns:a16="http://schemas.microsoft.com/office/drawing/2014/main" id="{D852A707-7D05-974C-8A83-BBA87F05DF2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FF8334-953D-8F92-7400-0D02E0033CE3}"/>
              </a:ext>
            </a:extLst>
          </p:cNvPr>
          <p:cNvSpPr>
            <a:spLocks noGrp="1"/>
          </p:cNvSpPr>
          <p:nvPr>
            <p:ph type="sldNum" sz="quarter" idx="12"/>
          </p:nvPr>
        </p:nvSpPr>
        <p:spPr/>
        <p:txBody>
          <a:bodyPr/>
          <a:lstStyle/>
          <a:p>
            <a:fld id="{A138F836-76C4-4576-99E1-3CDB857E7063}" type="slidenum">
              <a:rPr lang="en-GB" smtClean="0"/>
              <a:t>‹#›</a:t>
            </a:fld>
            <a:endParaRPr lang="en-GB"/>
          </a:p>
        </p:txBody>
      </p:sp>
    </p:spTree>
    <p:extLst>
      <p:ext uri="{BB962C8B-B14F-4D97-AF65-F5344CB8AC3E}">
        <p14:creationId xmlns:p14="http://schemas.microsoft.com/office/powerpoint/2010/main" val="377741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066F-6D6B-06E6-64BC-0382AB6978A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FB2D9FC-8DD1-AC1F-DAB9-9493DD244000}"/>
              </a:ext>
            </a:extLst>
          </p:cNvPr>
          <p:cNvSpPr>
            <a:spLocks noGrp="1"/>
          </p:cNvSpPr>
          <p:nvPr>
            <p:ph type="dt" sz="half" idx="10"/>
          </p:nvPr>
        </p:nvSpPr>
        <p:spPr/>
        <p:txBody>
          <a:bodyPr/>
          <a:lstStyle/>
          <a:p>
            <a:fld id="{20B22ED0-45F5-442F-B735-965C8698D70B}" type="datetimeFigureOut">
              <a:rPr lang="en-GB" smtClean="0"/>
              <a:t>11/09/2024</a:t>
            </a:fld>
            <a:endParaRPr lang="en-GB"/>
          </a:p>
        </p:txBody>
      </p:sp>
      <p:sp>
        <p:nvSpPr>
          <p:cNvPr id="4" name="Footer Placeholder 3">
            <a:extLst>
              <a:ext uri="{FF2B5EF4-FFF2-40B4-BE49-F238E27FC236}">
                <a16:creationId xmlns:a16="http://schemas.microsoft.com/office/drawing/2014/main" id="{53AD383A-F181-172A-7126-AB2A58ECA3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258619F-4C16-3924-93A3-9B19B1CEDC10}"/>
              </a:ext>
            </a:extLst>
          </p:cNvPr>
          <p:cNvSpPr>
            <a:spLocks noGrp="1"/>
          </p:cNvSpPr>
          <p:nvPr>
            <p:ph type="sldNum" sz="quarter" idx="12"/>
          </p:nvPr>
        </p:nvSpPr>
        <p:spPr/>
        <p:txBody>
          <a:bodyPr/>
          <a:lstStyle/>
          <a:p>
            <a:fld id="{A138F836-76C4-4576-99E1-3CDB857E7063}" type="slidenum">
              <a:rPr lang="en-GB" smtClean="0"/>
              <a:t>‹#›</a:t>
            </a:fld>
            <a:endParaRPr lang="en-GB"/>
          </a:p>
        </p:txBody>
      </p:sp>
    </p:spTree>
    <p:extLst>
      <p:ext uri="{BB962C8B-B14F-4D97-AF65-F5344CB8AC3E}">
        <p14:creationId xmlns:p14="http://schemas.microsoft.com/office/powerpoint/2010/main" val="2054830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A8121B-FC58-AC97-16C9-59D8277BB19E}"/>
              </a:ext>
            </a:extLst>
          </p:cNvPr>
          <p:cNvSpPr>
            <a:spLocks noGrp="1"/>
          </p:cNvSpPr>
          <p:nvPr>
            <p:ph type="dt" sz="half" idx="10"/>
          </p:nvPr>
        </p:nvSpPr>
        <p:spPr/>
        <p:txBody>
          <a:bodyPr/>
          <a:lstStyle/>
          <a:p>
            <a:fld id="{20B22ED0-45F5-442F-B735-965C8698D70B}" type="datetimeFigureOut">
              <a:rPr lang="en-GB" smtClean="0"/>
              <a:t>11/09/2024</a:t>
            </a:fld>
            <a:endParaRPr lang="en-GB"/>
          </a:p>
        </p:txBody>
      </p:sp>
      <p:sp>
        <p:nvSpPr>
          <p:cNvPr id="3" name="Footer Placeholder 2">
            <a:extLst>
              <a:ext uri="{FF2B5EF4-FFF2-40B4-BE49-F238E27FC236}">
                <a16:creationId xmlns:a16="http://schemas.microsoft.com/office/drawing/2014/main" id="{C3FE4C7B-1206-25F1-8025-0EE8D1FFEA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A0DCA44-2083-5C4D-CA73-199134299DF7}"/>
              </a:ext>
            </a:extLst>
          </p:cNvPr>
          <p:cNvSpPr>
            <a:spLocks noGrp="1"/>
          </p:cNvSpPr>
          <p:nvPr>
            <p:ph type="sldNum" sz="quarter" idx="12"/>
          </p:nvPr>
        </p:nvSpPr>
        <p:spPr/>
        <p:txBody>
          <a:bodyPr/>
          <a:lstStyle/>
          <a:p>
            <a:fld id="{A138F836-76C4-4576-99E1-3CDB857E7063}" type="slidenum">
              <a:rPr lang="en-GB" smtClean="0"/>
              <a:t>‹#›</a:t>
            </a:fld>
            <a:endParaRPr lang="en-GB"/>
          </a:p>
        </p:txBody>
      </p:sp>
    </p:spTree>
    <p:extLst>
      <p:ext uri="{BB962C8B-B14F-4D97-AF65-F5344CB8AC3E}">
        <p14:creationId xmlns:p14="http://schemas.microsoft.com/office/powerpoint/2010/main" val="2901732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AF30D-9D8D-F7D4-1707-08B4B9A230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6C4DDD-E6A4-8915-C1CA-C11ECA2AF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306148E-843A-4282-BF19-AF876FAF38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B46368-5F73-AE04-F93A-C152C0555E36}"/>
              </a:ext>
            </a:extLst>
          </p:cNvPr>
          <p:cNvSpPr>
            <a:spLocks noGrp="1"/>
          </p:cNvSpPr>
          <p:nvPr>
            <p:ph type="dt" sz="half" idx="10"/>
          </p:nvPr>
        </p:nvSpPr>
        <p:spPr/>
        <p:txBody>
          <a:bodyPr/>
          <a:lstStyle/>
          <a:p>
            <a:fld id="{20B22ED0-45F5-442F-B735-965C8698D70B}" type="datetimeFigureOut">
              <a:rPr lang="en-GB" smtClean="0"/>
              <a:t>11/09/2024</a:t>
            </a:fld>
            <a:endParaRPr lang="en-GB"/>
          </a:p>
        </p:txBody>
      </p:sp>
      <p:sp>
        <p:nvSpPr>
          <p:cNvPr id="6" name="Footer Placeholder 5">
            <a:extLst>
              <a:ext uri="{FF2B5EF4-FFF2-40B4-BE49-F238E27FC236}">
                <a16:creationId xmlns:a16="http://schemas.microsoft.com/office/drawing/2014/main" id="{EEC5EA32-F044-2744-D2F6-4A836AB929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784DF3-576A-4777-6291-D380329C1845}"/>
              </a:ext>
            </a:extLst>
          </p:cNvPr>
          <p:cNvSpPr>
            <a:spLocks noGrp="1"/>
          </p:cNvSpPr>
          <p:nvPr>
            <p:ph type="sldNum" sz="quarter" idx="12"/>
          </p:nvPr>
        </p:nvSpPr>
        <p:spPr/>
        <p:txBody>
          <a:bodyPr/>
          <a:lstStyle/>
          <a:p>
            <a:fld id="{A138F836-76C4-4576-99E1-3CDB857E7063}" type="slidenum">
              <a:rPr lang="en-GB" smtClean="0"/>
              <a:t>‹#›</a:t>
            </a:fld>
            <a:endParaRPr lang="en-GB"/>
          </a:p>
        </p:txBody>
      </p:sp>
    </p:spTree>
    <p:extLst>
      <p:ext uri="{BB962C8B-B14F-4D97-AF65-F5344CB8AC3E}">
        <p14:creationId xmlns:p14="http://schemas.microsoft.com/office/powerpoint/2010/main" val="1183429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8C0B-E017-4E4B-A163-81A50C876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745D7F-CB47-5085-0A81-817CB821F3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D91973-0138-D572-D695-78DF1E755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DA8982-A64B-C7B9-94E6-09E0E2D59E77}"/>
              </a:ext>
            </a:extLst>
          </p:cNvPr>
          <p:cNvSpPr>
            <a:spLocks noGrp="1"/>
          </p:cNvSpPr>
          <p:nvPr>
            <p:ph type="dt" sz="half" idx="10"/>
          </p:nvPr>
        </p:nvSpPr>
        <p:spPr/>
        <p:txBody>
          <a:bodyPr/>
          <a:lstStyle/>
          <a:p>
            <a:fld id="{20B22ED0-45F5-442F-B735-965C8698D70B}" type="datetimeFigureOut">
              <a:rPr lang="en-GB" smtClean="0"/>
              <a:t>11/09/2024</a:t>
            </a:fld>
            <a:endParaRPr lang="en-GB"/>
          </a:p>
        </p:txBody>
      </p:sp>
      <p:sp>
        <p:nvSpPr>
          <p:cNvPr id="6" name="Footer Placeholder 5">
            <a:extLst>
              <a:ext uri="{FF2B5EF4-FFF2-40B4-BE49-F238E27FC236}">
                <a16:creationId xmlns:a16="http://schemas.microsoft.com/office/drawing/2014/main" id="{E383A6EE-DCDF-9BB7-EDC2-3D04961B1F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1FCD1F-6B5B-AE62-801A-87C3BA4830C6}"/>
              </a:ext>
            </a:extLst>
          </p:cNvPr>
          <p:cNvSpPr>
            <a:spLocks noGrp="1"/>
          </p:cNvSpPr>
          <p:nvPr>
            <p:ph type="sldNum" sz="quarter" idx="12"/>
          </p:nvPr>
        </p:nvSpPr>
        <p:spPr/>
        <p:txBody>
          <a:bodyPr/>
          <a:lstStyle/>
          <a:p>
            <a:fld id="{A138F836-76C4-4576-99E1-3CDB857E7063}" type="slidenum">
              <a:rPr lang="en-GB" smtClean="0"/>
              <a:t>‹#›</a:t>
            </a:fld>
            <a:endParaRPr lang="en-GB"/>
          </a:p>
        </p:txBody>
      </p:sp>
    </p:spTree>
    <p:extLst>
      <p:ext uri="{BB962C8B-B14F-4D97-AF65-F5344CB8AC3E}">
        <p14:creationId xmlns:p14="http://schemas.microsoft.com/office/powerpoint/2010/main" val="1099977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C17A48-2408-CA39-3239-AACC049BCE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A177CF-5415-961F-02AC-F9A5E7C33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41F12E-2D35-AB0F-80C8-D75E965CBF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B22ED0-45F5-442F-B735-965C8698D70B}" type="datetimeFigureOut">
              <a:rPr lang="en-GB" smtClean="0"/>
              <a:t>11/09/2024</a:t>
            </a:fld>
            <a:endParaRPr lang="en-GB"/>
          </a:p>
        </p:txBody>
      </p:sp>
      <p:sp>
        <p:nvSpPr>
          <p:cNvPr id="5" name="Footer Placeholder 4">
            <a:extLst>
              <a:ext uri="{FF2B5EF4-FFF2-40B4-BE49-F238E27FC236}">
                <a16:creationId xmlns:a16="http://schemas.microsoft.com/office/drawing/2014/main" id="{D5976BC3-F717-81AC-3750-4C5EFA73CA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64D3FAC-07AC-E6E0-B126-40E301CA9C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38F836-76C4-4576-99E1-3CDB857E7063}" type="slidenum">
              <a:rPr lang="en-GB" smtClean="0"/>
              <a:t>‹#›</a:t>
            </a:fld>
            <a:endParaRPr lang="en-GB"/>
          </a:p>
        </p:txBody>
      </p:sp>
    </p:spTree>
    <p:extLst>
      <p:ext uri="{BB962C8B-B14F-4D97-AF65-F5344CB8AC3E}">
        <p14:creationId xmlns:p14="http://schemas.microsoft.com/office/powerpoint/2010/main" val="3108995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26514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9/11/2024</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6062276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hyperlink" Target="https://drive.google.com/file/d/1E2lEgrDKj7VDF87l8l0ZWSDNbMFzn_qX/view?usp=sharing"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drive.google.com/file/d/1DWU4Bb6Tv76-wvtAmb7Ufbxe9up7aHhU/view?usp=sharing" TargetMode="External"/><Relationship Id="rId7" Type="http://schemas.openxmlformats.org/officeDocument/2006/relationships/hyperlink" Target="https://www.asylumspeakers.com/" TargetMode="External"/><Relationship Id="rId2" Type="http://schemas.openxmlformats.org/officeDocument/2006/relationships/hyperlink" Target="https://www.lasalle.org/en/lasallian-reflection-10-our-heart-is-in-the-peripheries/" TargetMode="External"/><Relationship Id="rId1" Type="http://schemas.openxmlformats.org/officeDocument/2006/relationships/slideLayout" Target="../slideLayouts/slideLayout7.xml"/><Relationship Id="rId6" Type="http://schemas.openxmlformats.org/officeDocument/2006/relationships/hyperlink" Target="https://www.lasallefoundation.org/wp-content/uploads/2024/07/Report-2023-EN-web.pdf" TargetMode="External"/><Relationship Id="rId5" Type="http://schemas.openxmlformats.org/officeDocument/2006/relationships/hyperlink" Target="https://www.lasalle.org/en/?s=solidarity&amp;lang=en" TargetMode="External"/><Relationship Id="rId4" Type="http://schemas.openxmlformats.org/officeDocument/2006/relationships/hyperlink" Target="https://drive.google.com/file/d/1E2lEgrDKj7VDF87l8l0ZWSDNbMFzn_qX/view?usp=sharing"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rawing of a person holding a tree&#10;&#10;Description automatically generated">
            <a:extLst>
              <a:ext uri="{FF2B5EF4-FFF2-40B4-BE49-F238E27FC236}">
                <a16:creationId xmlns:a16="http://schemas.microsoft.com/office/drawing/2014/main" id="{F62670AE-835A-6EDA-FFC4-7A1B5325CDD0}"/>
              </a:ext>
            </a:extLst>
          </p:cNvPr>
          <p:cNvPicPr>
            <a:picLocks noChangeAspect="1"/>
          </p:cNvPicPr>
          <p:nvPr/>
        </p:nvPicPr>
        <p:blipFill>
          <a:blip r:embed="rId2"/>
          <a:srcRect t="899"/>
          <a:stretch/>
        </p:blipFill>
        <p:spPr>
          <a:xfrm>
            <a:off x="20" y="11114"/>
            <a:ext cx="12191980" cy="6856718"/>
          </a:xfrm>
          <a:prstGeom prst="rect">
            <a:avLst/>
          </a:prstGeom>
        </p:spPr>
      </p:pic>
    </p:spTree>
    <p:extLst>
      <p:ext uri="{BB962C8B-B14F-4D97-AF65-F5344CB8AC3E}">
        <p14:creationId xmlns:p14="http://schemas.microsoft.com/office/powerpoint/2010/main" val="92145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56D7077-8554-F886-04ED-6D3CD207ABB9}"/>
              </a:ext>
            </a:extLst>
          </p:cNvPr>
          <p:cNvPicPr>
            <a:picLocks noChangeAspect="1"/>
          </p:cNvPicPr>
          <p:nvPr/>
        </p:nvPicPr>
        <p:blipFill>
          <a:blip r:embed="rId2"/>
          <a:srcRect t="334" r="-1" b="1177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6FCF0B9-3E2A-C193-FBED-DC502A5498E5}"/>
              </a:ext>
            </a:extLst>
          </p:cNvPr>
          <p:cNvSpPr txBox="1"/>
          <p:nvPr/>
        </p:nvSpPr>
        <p:spPr>
          <a:xfrm>
            <a:off x="7531610" y="1150374"/>
            <a:ext cx="4335925" cy="5026589"/>
          </a:xfrm>
          <a:prstGeom prst="rect">
            <a:avLst/>
          </a:prstGeom>
        </p:spPr>
        <p:txBody>
          <a:bodyPr vert="horz" lIns="91440" tIns="45720" rIns="91440" bIns="45720" rtlCol="0">
            <a:normAutofit/>
          </a:bodyPr>
          <a:lstStyle/>
          <a:p>
            <a:pPr algn="ctr">
              <a:lnSpc>
                <a:spcPct val="90000"/>
              </a:lnSpc>
              <a:spcAft>
                <a:spcPts val="600"/>
              </a:spcAft>
            </a:pPr>
            <a:r>
              <a:rPr lang="en-US" sz="2400" dirty="0"/>
              <a:t>All are welcome to walk together as we begin our pilgrimage for peace.</a:t>
            </a:r>
          </a:p>
          <a:p>
            <a:pPr indent="-228600" algn="ctr">
              <a:lnSpc>
                <a:spcPct val="90000"/>
              </a:lnSpc>
              <a:spcAft>
                <a:spcPts val="600"/>
              </a:spcAft>
              <a:buFont typeface="Arial" panose="020B0604020202020204" pitchFamily="34" charset="0"/>
              <a:buChar char="•"/>
            </a:pPr>
            <a:endParaRPr lang="en-US" sz="2400" dirty="0"/>
          </a:p>
          <a:p>
            <a:pPr algn="ctr">
              <a:lnSpc>
                <a:spcPct val="90000"/>
              </a:lnSpc>
              <a:spcAft>
                <a:spcPts val="600"/>
              </a:spcAft>
            </a:pPr>
            <a:r>
              <a:rPr lang="en-US" sz="2400" dirty="0"/>
              <a:t>Ask one another, how do you say welcome in each other’s languages? What does a welcoming body language look like?</a:t>
            </a:r>
          </a:p>
          <a:p>
            <a:pPr indent="-228600" algn="ctr">
              <a:lnSpc>
                <a:spcPct val="90000"/>
              </a:lnSpc>
              <a:spcAft>
                <a:spcPts val="600"/>
              </a:spcAft>
              <a:buFont typeface="Arial" panose="020B0604020202020204" pitchFamily="34" charset="0"/>
              <a:buChar char="•"/>
            </a:pPr>
            <a:endParaRPr lang="en-US" sz="2400" dirty="0"/>
          </a:p>
          <a:p>
            <a:pPr algn="ctr">
              <a:lnSpc>
                <a:spcPct val="90000"/>
              </a:lnSpc>
              <a:spcAft>
                <a:spcPts val="600"/>
              </a:spcAft>
            </a:pPr>
            <a:r>
              <a:rPr lang="en-US" sz="2400" dirty="0"/>
              <a:t>Try to welcome each other using British Sign Language (BSL) found on the next slide.</a:t>
            </a:r>
          </a:p>
        </p:txBody>
      </p:sp>
      <p:sp>
        <p:nvSpPr>
          <p:cNvPr id="6" name="TextBox 5">
            <a:extLst>
              <a:ext uri="{FF2B5EF4-FFF2-40B4-BE49-F238E27FC236}">
                <a16:creationId xmlns:a16="http://schemas.microsoft.com/office/drawing/2014/main" id="{2227EA4E-1A97-C0BA-3756-8987E1010910}"/>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B2</a:t>
            </a:r>
          </a:p>
        </p:txBody>
      </p:sp>
    </p:spTree>
    <p:extLst>
      <p:ext uri="{BB962C8B-B14F-4D97-AF65-F5344CB8AC3E}">
        <p14:creationId xmlns:p14="http://schemas.microsoft.com/office/powerpoint/2010/main" val="3922103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image of hands&#10;&#10;Description automatically generated">
            <a:extLst>
              <a:ext uri="{FF2B5EF4-FFF2-40B4-BE49-F238E27FC236}">
                <a16:creationId xmlns:a16="http://schemas.microsoft.com/office/drawing/2014/main" id="{C756DE1B-83B6-DA56-60B0-7578AED24986}"/>
              </a:ext>
            </a:extLst>
          </p:cNvPr>
          <p:cNvPicPr>
            <a:picLocks noChangeAspect="1"/>
          </p:cNvPicPr>
          <p:nvPr/>
        </p:nvPicPr>
        <p:blipFill>
          <a:blip r:embed="rId2"/>
          <a:srcRect t="2050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1B187E1-7EF7-B3BF-0B45-E2E75EF1AAF5}"/>
              </a:ext>
            </a:extLst>
          </p:cNvPr>
          <p:cNvSpPr txBox="1"/>
          <p:nvPr/>
        </p:nvSpPr>
        <p:spPr>
          <a:xfrm>
            <a:off x="11474246" y="6253316"/>
            <a:ext cx="550606" cy="369332"/>
          </a:xfrm>
          <a:prstGeom prst="rect">
            <a:avLst/>
          </a:prstGeom>
          <a:solidFill>
            <a:srgbClr val="FFC000"/>
          </a:solidFill>
        </p:spPr>
        <p:txBody>
          <a:bodyPr wrap="square" rtlCol="0">
            <a:spAutoFit/>
          </a:bodyPr>
          <a:lstStyle/>
          <a:p>
            <a:pPr algn="ctr"/>
            <a:r>
              <a:rPr lang="en-GB" b="1" dirty="0"/>
              <a:t>B2</a:t>
            </a:r>
          </a:p>
        </p:txBody>
      </p:sp>
    </p:spTree>
    <p:extLst>
      <p:ext uri="{BB962C8B-B14F-4D97-AF65-F5344CB8AC3E}">
        <p14:creationId xmlns:p14="http://schemas.microsoft.com/office/powerpoint/2010/main" val="3068758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BB2A41C-051F-6B50-3BF2-5A209D7467C2}"/>
              </a:ext>
            </a:extLst>
          </p:cNvPr>
          <p:cNvPicPr>
            <a:picLocks noChangeAspect="1"/>
          </p:cNvPicPr>
          <p:nvPr/>
        </p:nvPicPr>
        <p:blipFill>
          <a:blip r:embed="rId2"/>
          <a:stretch>
            <a:fillRect/>
          </a:stretch>
        </p:blipFill>
        <p:spPr>
          <a:xfrm>
            <a:off x="2144889" y="643467"/>
            <a:ext cx="7902221" cy="5571066"/>
          </a:xfrm>
          <a:prstGeom prst="rect">
            <a:avLst/>
          </a:prstGeom>
        </p:spPr>
      </p:pic>
      <p:sp>
        <p:nvSpPr>
          <p:cNvPr id="3" name="TextBox 2">
            <a:extLst>
              <a:ext uri="{FF2B5EF4-FFF2-40B4-BE49-F238E27FC236}">
                <a16:creationId xmlns:a16="http://schemas.microsoft.com/office/drawing/2014/main" id="{A3BFDC26-54C5-FDC4-F178-C090A57094B3}"/>
              </a:ext>
            </a:extLst>
          </p:cNvPr>
          <p:cNvSpPr txBox="1"/>
          <p:nvPr/>
        </p:nvSpPr>
        <p:spPr>
          <a:xfrm>
            <a:off x="11474246" y="6253316"/>
            <a:ext cx="550606" cy="369332"/>
          </a:xfrm>
          <a:prstGeom prst="rect">
            <a:avLst/>
          </a:prstGeom>
          <a:solidFill>
            <a:srgbClr val="FFC000"/>
          </a:solidFill>
        </p:spPr>
        <p:txBody>
          <a:bodyPr wrap="square" rtlCol="0">
            <a:spAutoFit/>
          </a:bodyPr>
          <a:lstStyle/>
          <a:p>
            <a:pPr algn="ctr"/>
            <a:r>
              <a:rPr lang="en-GB" b="1" dirty="0"/>
              <a:t>B2</a:t>
            </a:r>
          </a:p>
        </p:txBody>
      </p:sp>
    </p:spTree>
    <p:extLst>
      <p:ext uri="{BB962C8B-B14F-4D97-AF65-F5344CB8AC3E}">
        <p14:creationId xmlns:p14="http://schemas.microsoft.com/office/powerpoint/2010/main" val="1756363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E2CC688-5F66-14C4-DD61-7C9C229B2EB4}"/>
              </a:ext>
            </a:extLst>
          </p:cNvPr>
          <p:cNvPicPr>
            <a:picLocks noChangeAspect="1"/>
          </p:cNvPicPr>
          <p:nvPr/>
        </p:nvPicPr>
        <p:blipFill>
          <a:blip r:embed="rId2"/>
          <a:stretch>
            <a:fillRect/>
          </a:stretch>
        </p:blipFill>
        <p:spPr>
          <a:xfrm>
            <a:off x="2144889" y="643467"/>
            <a:ext cx="7902221" cy="5571066"/>
          </a:xfrm>
          <a:prstGeom prst="rect">
            <a:avLst/>
          </a:prstGeom>
        </p:spPr>
      </p:pic>
      <p:sp>
        <p:nvSpPr>
          <p:cNvPr id="3" name="TextBox 2">
            <a:extLst>
              <a:ext uri="{FF2B5EF4-FFF2-40B4-BE49-F238E27FC236}">
                <a16:creationId xmlns:a16="http://schemas.microsoft.com/office/drawing/2014/main" id="{0DACA26F-B3B5-E4CA-737E-AA8339314186}"/>
              </a:ext>
            </a:extLst>
          </p:cNvPr>
          <p:cNvSpPr txBox="1"/>
          <p:nvPr/>
        </p:nvSpPr>
        <p:spPr>
          <a:xfrm>
            <a:off x="11474246" y="6253316"/>
            <a:ext cx="550606" cy="369332"/>
          </a:xfrm>
          <a:prstGeom prst="rect">
            <a:avLst/>
          </a:prstGeom>
          <a:solidFill>
            <a:srgbClr val="FFC000"/>
          </a:solidFill>
        </p:spPr>
        <p:txBody>
          <a:bodyPr wrap="square" rtlCol="0">
            <a:spAutoFit/>
          </a:bodyPr>
          <a:lstStyle/>
          <a:p>
            <a:pPr algn="ctr"/>
            <a:r>
              <a:rPr lang="en-GB" b="1" dirty="0"/>
              <a:t>B2</a:t>
            </a:r>
          </a:p>
        </p:txBody>
      </p:sp>
    </p:spTree>
    <p:extLst>
      <p:ext uri="{BB962C8B-B14F-4D97-AF65-F5344CB8AC3E}">
        <p14:creationId xmlns:p14="http://schemas.microsoft.com/office/powerpoint/2010/main" val="3422564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F6877-618F-9F2F-A35C-D4869125ADB0}"/>
              </a:ext>
            </a:extLst>
          </p:cNvPr>
          <p:cNvPicPr>
            <a:picLocks noChangeAspect="1"/>
          </p:cNvPicPr>
          <p:nvPr/>
        </p:nvPicPr>
        <p:blipFill>
          <a:blip r:embed="rId4"/>
          <a:stretch>
            <a:fillRect/>
          </a:stretch>
        </p:blipFill>
        <p:spPr>
          <a:xfrm>
            <a:off x="0" y="0"/>
            <a:ext cx="12193092" cy="6858000"/>
          </a:xfrm>
          <a:prstGeom prst="rect">
            <a:avLst/>
          </a:prstGeom>
        </p:spPr>
      </p:pic>
      <p:pic>
        <p:nvPicPr>
          <p:cNvPr id="2" name="all-belong-here-the-many-lyric-video-128-ytshorts.savetube.me">
            <a:hlinkClick r:id="" action="ppaction://media"/>
            <a:extLst>
              <a:ext uri="{FF2B5EF4-FFF2-40B4-BE49-F238E27FC236}">
                <a16:creationId xmlns:a16="http://schemas.microsoft.com/office/drawing/2014/main" id="{A27EBDF7-E46F-946E-46D5-02CF377F49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64481" y="4827640"/>
            <a:ext cx="1056508" cy="1056508"/>
          </a:xfrm>
          <a:prstGeom prst="rect">
            <a:avLst/>
          </a:prstGeom>
        </p:spPr>
      </p:pic>
      <p:sp>
        <p:nvSpPr>
          <p:cNvPr id="5" name="TextBox 4">
            <a:extLst>
              <a:ext uri="{FF2B5EF4-FFF2-40B4-BE49-F238E27FC236}">
                <a16:creationId xmlns:a16="http://schemas.microsoft.com/office/drawing/2014/main" id="{5F80F5C0-80D5-8A4F-A5C3-2D29D96E028A}"/>
              </a:ext>
            </a:extLst>
          </p:cNvPr>
          <p:cNvSpPr txBox="1"/>
          <p:nvPr/>
        </p:nvSpPr>
        <p:spPr>
          <a:xfrm>
            <a:off x="6410632" y="1229032"/>
            <a:ext cx="5378245" cy="3477875"/>
          </a:xfrm>
          <a:prstGeom prst="rect">
            <a:avLst/>
          </a:prstGeom>
          <a:noFill/>
        </p:spPr>
        <p:txBody>
          <a:bodyPr wrap="square" rtlCol="0">
            <a:spAutoFit/>
          </a:bodyPr>
          <a:lstStyle/>
          <a:p>
            <a:pPr algn="ctr"/>
            <a:r>
              <a:rPr lang="en-GB" sz="2000" dirty="0"/>
              <a:t>Today, we pause and pray as we listen to a song entitled All belong here by The Many.</a:t>
            </a:r>
          </a:p>
          <a:p>
            <a:pPr algn="ctr"/>
            <a:endParaRPr lang="en-GB" sz="2000" dirty="0"/>
          </a:p>
          <a:p>
            <a:pPr algn="ctr"/>
            <a:r>
              <a:rPr lang="en-GB" sz="2000" dirty="0"/>
              <a:t> Sometimes we might not feel as though we belong. Often all it takes is for someone to reach out, offer an invitation, a friendly hello or a kind word to encourage belonging.</a:t>
            </a:r>
          </a:p>
          <a:p>
            <a:pPr algn="ctr"/>
            <a:endParaRPr lang="en-GB" sz="2000" dirty="0"/>
          </a:p>
          <a:p>
            <a:pPr algn="ctr"/>
            <a:r>
              <a:rPr lang="en-GB" sz="2000" dirty="0"/>
              <a:t>As Lasallians, we each have a role to play in ensuring that every person in our community feels seen and heard.</a:t>
            </a:r>
          </a:p>
        </p:txBody>
      </p:sp>
      <p:sp>
        <p:nvSpPr>
          <p:cNvPr id="6" name="TextBox 5">
            <a:extLst>
              <a:ext uri="{FF2B5EF4-FFF2-40B4-BE49-F238E27FC236}">
                <a16:creationId xmlns:a16="http://schemas.microsoft.com/office/drawing/2014/main" id="{2A05E8D0-319C-247E-02EB-874F7A2FB261}"/>
              </a:ext>
            </a:extLst>
          </p:cNvPr>
          <p:cNvSpPr txBox="1"/>
          <p:nvPr/>
        </p:nvSpPr>
        <p:spPr>
          <a:xfrm>
            <a:off x="7482348" y="5250426"/>
            <a:ext cx="3529781" cy="369332"/>
          </a:xfrm>
          <a:prstGeom prst="rect">
            <a:avLst/>
          </a:prstGeom>
          <a:noFill/>
        </p:spPr>
        <p:txBody>
          <a:bodyPr wrap="square" rtlCol="0">
            <a:spAutoFit/>
          </a:bodyPr>
          <a:lstStyle/>
          <a:p>
            <a:r>
              <a:rPr lang="en-GB" dirty="0"/>
              <a:t>Click to play</a:t>
            </a:r>
          </a:p>
        </p:txBody>
      </p:sp>
      <p:sp>
        <p:nvSpPr>
          <p:cNvPr id="4" name="TextBox 3">
            <a:extLst>
              <a:ext uri="{FF2B5EF4-FFF2-40B4-BE49-F238E27FC236}">
                <a16:creationId xmlns:a16="http://schemas.microsoft.com/office/drawing/2014/main" id="{6C5D98D8-793E-DAE1-996F-AF4549EDFE86}"/>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B3</a:t>
            </a:r>
          </a:p>
        </p:txBody>
      </p:sp>
    </p:spTree>
    <p:extLst>
      <p:ext uri="{BB962C8B-B14F-4D97-AF65-F5344CB8AC3E}">
        <p14:creationId xmlns:p14="http://schemas.microsoft.com/office/powerpoint/2010/main" val="29321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11" name="Cross 10">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13" name="Rectangle 12">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5" name="TextBox 4">
            <a:extLst>
              <a:ext uri="{FF2B5EF4-FFF2-40B4-BE49-F238E27FC236}">
                <a16:creationId xmlns:a16="http://schemas.microsoft.com/office/drawing/2014/main" id="{51D4A6AF-A276-C475-8494-09BC2670B1C3}"/>
              </a:ext>
            </a:extLst>
          </p:cNvPr>
          <p:cNvSpPr txBox="1"/>
          <p:nvPr/>
        </p:nvSpPr>
        <p:spPr>
          <a:xfrm>
            <a:off x="5535561" y="5319252"/>
            <a:ext cx="1415845" cy="1415845"/>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47611D48-63AC-6F38-681D-19A288E0A28B}"/>
              </a:ext>
            </a:extLst>
          </p:cNvPr>
          <p:cNvSpPr txBox="1"/>
          <p:nvPr/>
        </p:nvSpPr>
        <p:spPr>
          <a:xfrm>
            <a:off x="9714271" y="501445"/>
            <a:ext cx="2143432" cy="1081549"/>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AE948B18-0889-0B7A-F671-1F5D83E9929D}"/>
              </a:ext>
            </a:extLst>
          </p:cNvPr>
          <p:cNvSpPr txBox="1"/>
          <p:nvPr/>
        </p:nvSpPr>
        <p:spPr>
          <a:xfrm>
            <a:off x="6100916" y="0"/>
            <a:ext cx="6100916" cy="7584127"/>
          </a:xfrm>
          <a:prstGeom prst="rect">
            <a:avLst/>
          </a:prstGeom>
          <a:noFill/>
        </p:spPr>
        <p:txBody>
          <a:bodyPr wrap="square">
            <a:spAutoFit/>
          </a:bodyPr>
          <a:lstStyle/>
          <a:p>
            <a:pPr rtl="0">
              <a:spcBef>
                <a:spcPts val="1100"/>
              </a:spcBef>
              <a:spcAft>
                <a:spcPts val="1100"/>
              </a:spcAft>
            </a:pPr>
            <a:r>
              <a:rPr lang="en-GB" sz="2400" b="0" i="0" u="none" strike="noStrike" dirty="0">
                <a:solidFill>
                  <a:srgbClr val="002B58"/>
                </a:solidFill>
                <a:effectLst/>
                <a:highlight>
                  <a:srgbClr val="FFFFFF"/>
                </a:highlight>
                <a:latin typeface="Arial" panose="020B0604020202020204" pitchFamily="34" charset="0"/>
              </a:rPr>
              <a:t>A Prayer for Peace</a:t>
            </a:r>
            <a:endParaRPr lang="en-GB" b="0" dirty="0">
              <a:effectLst/>
            </a:endParaRPr>
          </a:p>
          <a:p>
            <a:pPr rtl="0">
              <a:spcBef>
                <a:spcPts val="0"/>
              </a:spcBef>
              <a:spcAft>
                <a:spcPts val="1300"/>
              </a:spcAft>
            </a:pPr>
            <a:r>
              <a:rPr lang="en-GB" b="0" i="0" u="none" strike="noStrike" dirty="0">
                <a:solidFill>
                  <a:srgbClr val="222222"/>
                </a:solidFill>
                <a:effectLst/>
                <a:highlight>
                  <a:srgbClr val="FFFFFF"/>
                </a:highlight>
                <a:latin typeface="Arial" panose="020B0604020202020204" pitchFamily="34" charset="0"/>
              </a:rPr>
              <a:t>We are moulded, each one of us,</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in the image of God,</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and within our souls there is a fingerprint</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none can erase.</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We pray for those who have no regard</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for anyone but self,</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who put no value on human life.</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For nations and individuals who abuse and kill.</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We are not called to be judge or jury,</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but we are called to be agents of change,</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and if the butterfly that flaps its wings</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should be our attitude to others</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then so be it, Lord,</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and may the hurricane this generates</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somewhere within the world</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reach into the hearts and souls of those</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for whom we pray, and reveal to them</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how precious are those</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for whom they have no love,</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and how precious are they</a:t>
            </a:r>
            <a:br>
              <a:rPr lang="en-GB" b="0" i="0" u="none" strike="noStrike" dirty="0">
                <a:solidFill>
                  <a:srgbClr val="222222"/>
                </a:solidFill>
                <a:effectLst/>
                <a:highlight>
                  <a:srgbClr val="FFFFFF"/>
                </a:highlight>
                <a:latin typeface="Arial" panose="020B0604020202020204" pitchFamily="34" charset="0"/>
              </a:rPr>
            </a:br>
            <a:r>
              <a:rPr lang="en-GB" b="0" i="0" u="none" strike="noStrike" dirty="0">
                <a:solidFill>
                  <a:srgbClr val="222222"/>
                </a:solidFill>
                <a:effectLst/>
                <a:highlight>
                  <a:srgbClr val="FFFFFF"/>
                </a:highlight>
                <a:latin typeface="Arial" panose="020B0604020202020204" pitchFamily="34" charset="0"/>
              </a:rPr>
              <a:t>who now bring tears to the eyes of God.</a:t>
            </a:r>
            <a:endParaRPr lang="en-GB" b="0" dirty="0">
              <a:effectLst/>
            </a:endParaRPr>
          </a:p>
          <a:p>
            <a:pPr rtl="0">
              <a:spcBef>
                <a:spcPts val="0"/>
              </a:spcBef>
              <a:spcAft>
                <a:spcPts val="1300"/>
              </a:spcAft>
            </a:pPr>
            <a:r>
              <a:rPr lang="en-GB" b="0" i="1" u="none" strike="noStrike" dirty="0">
                <a:solidFill>
                  <a:srgbClr val="222222"/>
                </a:solidFill>
                <a:effectLst/>
                <a:highlight>
                  <a:srgbClr val="FFFFFF"/>
                </a:highlight>
                <a:latin typeface="Arial" panose="020B0604020202020204" pitchFamily="34" charset="0"/>
              </a:rPr>
              <a:t>- John Birch</a:t>
            </a:r>
            <a:endParaRPr lang="en-GB" b="0" dirty="0">
              <a:effectLst/>
            </a:endParaRPr>
          </a:p>
          <a:p>
            <a:br>
              <a:rPr lang="en-GB" b="0" dirty="0">
                <a:effectLst/>
              </a:rPr>
            </a:br>
            <a:endParaRPr lang="en-GB" dirty="0"/>
          </a:p>
        </p:txBody>
      </p:sp>
      <p:sp>
        <p:nvSpPr>
          <p:cNvPr id="2" name="TextBox 1">
            <a:extLst>
              <a:ext uri="{FF2B5EF4-FFF2-40B4-BE49-F238E27FC236}">
                <a16:creationId xmlns:a16="http://schemas.microsoft.com/office/drawing/2014/main" id="{05B82721-90A1-4EEE-1404-EF1E1CCB6198}"/>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B4</a:t>
            </a:r>
          </a:p>
        </p:txBody>
      </p:sp>
      <p:pic>
        <p:nvPicPr>
          <p:cNvPr id="4" name="Picture 3">
            <a:extLst>
              <a:ext uri="{FF2B5EF4-FFF2-40B4-BE49-F238E27FC236}">
                <a16:creationId xmlns:a16="http://schemas.microsoft.com/office/drawing/2014/main" id="{398DB8A3-73E0-C68A-78FF-9A9CE3EE9305}"/>
              </a:ext>
            </a:extLst>
          </p:cNvPr>
          <p:cNvPicPr>
            <a:picLocks noChangeAspect="1"/>
          </p:cNvPicPr>
          <p:nvPr/>
        </p:nvPicPr>
        <p:blipFill>
          <a:blip r:embed="rId3"/>
          <a:stretch>
            <a:fillRect/>
          </a:stretch>
        </p:blipFill>
        <p:spPr>
          <a:xfrm>
            <a:off x="0" y="7652"/>
            <a:ext cx="5987845" cy="6830652"/>
          </a:xfrm>
          <a:prstGeom prst="rect">
            <a:avLst/>
          </a:prstGeom>
        </p:spPr>
      </p:pic>
    </p:spTree>
    <p:extLst>
      <p:ext uri="{BB962C8B-B14F-4D97-AF65-F5344CB8AC3E}">
        <p14:creationId xmlns:p14="http://schemas.microsoft.com/office/powerpoint/2010/main" val="2494426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2DC4C824-1EEB-F463-A1F0-038EFDA778EB}"/>
              </a:ext>
            </a:extLst>
          </p:cNvPr>
          <p:cNvSpPr txBox="1"/>
          <p:nvPr/>
        </p:nvSpPr>
        <p:spPr>
          <a:xfrm>
            <a:off x="11438833" y="6312154"/>
            <a:ext cx="550606" cy="369332"/>
          </a:xfrm>
          <a:prstGeom prst="rect">
            <a:avLst/>
          </a:prstGeom>
          <a:solidFill>
            <a:srgbClr val="FFC000"/>
          </a:solidFill>
        </p:spPr>
        <p:txBody>
          <a:bodyPr wrap="square" rtlCol="0">
            <a:spAutoFit/>
          </a:bodyPr>
          <a:lstStyle/>
          <a:p>
            <a:pPr algn="ctr"/>
            <a:r>
              <a:rPr lang="en-GB" b="1" dirty="0"/>
              <a:t>B4</a:t>
            </a:r>
          </a:p>
        </p:txBody>
      </p:sp>
      <p:pic>
        <p:nvPicPr>
          <p:cNvPr id="7" name="Picture 6">
            <a:extLst>
              <a:ext uri="{FF2B5EF4-FFF2-40B4-BE49-F238E27FC236}">
                <a16:creationId xmlns:a16="http://schemas.microsoft.com/office/drawing/2014/main" id="{DA26A748-98C0-6BF6-CD97-2DF3B71224B6}"/>
              </a:ext>
            </a:extLst>
          </p:cNvPr>
          <p:cNvPicPr>
            <a:picLocks noChangeAspect="1"/>
          </p:cNvPicPr>
          <p:nvPr/>
        </p:nvPicPr>
        <p:blipFill>
          <a:blip r:embed="rId3"/>
          <a:stretch>
            <a:fillRect/>
          </a:stretch>
        </p:blipFill>
        <p:spPr>
          <a:xfrm>
            <a:off x="-3047" y="0"/>
            <a:ext cx="9488058" cy="6858000"/>
          </a:xfrm>
          <a:prstGeom prst="rect">
            <a:avLst/>
          </a:prstGeom>
        </p:spPr>
      </p:pic>
      <p:sp>
        <p:nvSpPr>
          <p:cNvPr id="3" name="TextBox 2">
            <a:extLst>
              <a:ext uri="{FF2B5EF4-FFF2-40B4-BE49-F238E27FC236}">
                <a16:creationId xmlns:a16="http://schemas.microsoft.com/office/drawing/2014/main" id="{1E0D2A23-D401-20D7-2A19-C0CB65CF8C4F}"/>
              </a:ext>
            </a:extLst>
          </p:cNvPr>
          <p:cNvSpPr txBox="1"/>
          <p:nvPr/>
        </p:nvSpPr>
        <p:spPr>
          <a:xfrm>
            <a:off x="7090854" y="107687"/>
            <a:ext cx="5000262" cy="6504972"/>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 PRAYER FOR PILGRIMS AND JOURNEYERS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 journey once taken alone we now choose to take together.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Moving forward as one body into a future filled with possibility, we walk without maps, but we walk confidently, and we walk with hope, because we have chosen to be lights for each other, while on the way.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We travel forward along a way we have not gone before; we travel as one who is led, arms outstretched, as one who is called forth to life. We travel in need, dependent on the Lord for strength, for assurance; dependent on each other, God's instruments, for love.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Leaving known paths behind us, we choose to journey forward in faith and service. As the journey brought us here, so now we begin it anew, in company.</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000" dirty="0">
                <a:solidFill>
                  <a:prstClr val="black"/>
                </a:solidFill>
                <a:latin typeface="Calibri"/>
              </a:rPr>
              <a:t>John O’ Donohue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4430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B29DC63-9FCD-2468-8401-3C0D38C3A1D1}"/>
              </a:ext>
            </a:extLst>
          </p:cNvPr>
          <p:cNvPicPr>
            <a:picLocks noChangeAspect="1"/>
          </p:cNvPicPr>
          <p:nvPr/>
        </p:nvPicPr>
        <p:blipFill>
          <a:blip r:embed="rId3"/>
          <a:srcRect b="3188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2" name="Google Shape;62;p14"/>
          <p:cNvSpPr txBox="1">
            <a:spLocks noGrp="1"/>
          </p:cNvSpPr>
          <p:nvPr>
            <p:ph type="body" idx="1"/>
          </p:nvPr>
        </p:nvSpPr>
        <p:spPr>
          <a:xfrm>
            <a:off x="4891465" y="298020"/>
            <a:ext cx="7192379" cy="3843666"/>
          </a:xfrm>
          <a:prstGeom prst="rect">
            <a:avLst/>
          </a:prstGeom>
        </p:spPr>
        <p:txBody>
          <a:bodyPr spcFirstLastPara="1" vert="horz" lIns="91440" tIns="45720" rIns="91440" bIns="45720" rtlCol="0" anchorCtr="0">
            <a:normAutofit/>
          </a:bodyPr>
          <a:lstStyle/>
          <a:p>
            <a:pPr marL="0" indent="0" defTabSz="914400">
              <a:lnSpc>
                <a:spcPct val="90000"/>
              </a:lnSpc>
              <a:spcAft>
                <a:spcPts val="1600"/>
              </a:spcAft>
              <a:buNone/>
            </a:pPr>
            <a:r>
              <a:rPr lang="en-US" sz="2000" i="1" dirty="0">
                <a:highlight>
                  <a:srgbClr val="FFFFFF"/>
                </a:highlight>
                <a:sym typeface="Roboto"/>
              </a:rPr>
              <a:t>The prayer of St Francis is a beautiful reminder of what peace looks like in everyday life. This is such an encouraging and uplifting prayer that teaches us how we can live like Jesus Christ and serve those around us, putting the needs of others first.</a:t>
            </a:r>
            <a:endParaRPr lang="en-US" sz="2000" i="1" dirty="0"/>
          </a:p>
        </p:txBody>
      </p:sp>
      <p:sp>
        <p:nvSpPr>
          <p:cNvPr id="4" name="TextBox 3">
            <a:extLst>
              <a:ext uri="{FF2B5EF4-FFF2-40B4-BE49-F238E27FC236}">
                <a16:creationId xmlns:a16="http://schemas.microsoft.com/office/drawing/2014/main" id="{58044E4F-54CA-3F3C-DD14-FDBAD72C4A9B}"/>
              </a:ext>
            </a:extLst>
          </p:cNvPr>
          <p:cNvSpPr txBox="1"/>
          <p:nvPr/>
        </p:nvSpPr>
        <p:spPr>
          <a:xfrm>
            <a:off x="6449962" y="1692208"/>
            <a:ext cx="6096000" cy="4579715"/>
          </a:xfrm>
          <a:prstGeom prst="rect">
            <a:avLst/>
          </a:prstGeom>
          <a:noFill/>
        </p:spPr>
        <p:txBody>
          <a:bodyPr wrap="square">
            <a:spAutoFit/>
          </a:bodyPr>
          <a:lstStyle/>
          <a:p>
            <a:pPr marL="0" indent="0" defTabSz="914400">
              <a:lnSpc>
                <a:spcPct val="90000"/>
              </a:lnSpc>
              <a:buNone/>
            </a:pPr>
            <a:r>
              <a:rPr lang="en-US" sz="1800" dirty="0">
                <a:highlight>
                  <a:srgbClr val="FFFFFF"/>
                </a:highlight>
                <a:sym typeface="Roboto"/>
              </a:rPr>
              <a:t>Lord, make me an instrument of your peace,</a:t>
            </a:r>
            <a:br>
              <a:rPr lang="en-US" sz="1800" dirty="0">
                <a:highlight>
                  <a:srgbClr val="FFFFFF"/>
                </a:highlight>
                <a:sym typeface="Roboto"/>
              </a:rPr>
            </a:br>
            <a:r>
              <a:rPr lang="en-US" sz="1800" dirty="0">
                <a:highlight>
                  <a:srgbClr val="FFFFFF"/>
                </a:highlight>
                <a:sym typeface="Roboto"/>
              </a:rPr>
              <a:t>Where there is hatred, let me sow love;</a:t>
            </a:r>
            <a:br>
              <a:rPr lang="en-US" sz="1800" dirty="0">
                <a:highlight>
                  <a:srgbClr val="FFFFFF"/>
                </a:highlight>
                <a:sym typeface="Roboto"/>
              </a:rPr>
            </a:br>
            <a:r>
              <a:rPr lang="en-US" sz="1800" dirty="0">
                <a:highlight>
                  <a:srgbClr val="FFFFFF"/>
                </a:highlight>
                <a:sym typeface="Roboto"/>
              </a:rPr>
              <a:t>Where there is injury, pardon;</a:t>
            </a:r>
            <a:br>
              <a:rPr lang="en-US" sz="1800" dirty="0">
                <a:highlight>
                  <a:srgbClr val="FFFFFF"/>
                </a:highlight>
                <a:sym typeface="Roboto"/>
              </a:rPr>
            </a:br>
            <a:r>
              <a:rPr lang="en-US" sz="1800" dirty="0">
                <a:highlight>
                  <a:srgbClr val="FFFFFF"/>
                </a:highlight>
                <a:sym typeface="Roboto"/>
              </a:rPr>
              <a:t>Where there is doubt, faith;</a:t>
            </a:r>
          </a:p>
          <a:p>
            <a:pPr marL="0" indent="-228600" defTabSz="914400">
              <a:lnSpc>
                <a:spcPct val="90000"/>
              </a:lnSpc>
              <a:buClr>
                <a:schemeClr val="dk1"/>
              </a:buClr>
              <a:buSzPct val="78118"/>
              <a:buFont typeface="Arial" panose="020B0604020202020204" pitchFamily="34" charset="0"/>
              <a:buChar char="•"/>
            </a:pPr>
            <a:endParaRPr lang="en-US" sz="1800" dirty="0">
              <a:highlight>
                <a:srgbClr val="FFFFFF"/>
              </a:highlight>
              <a:sym typeface="Roboto"/>
            </a:endParaRPr>
          </a:p>
          <a:p>
            <a:pPr marL="0" indent="0" defTabSz="914400">
              <a:lnSpc>
                <a:spcPct val="90000"/>
              </a:lnSpc>
              <a:buNone/>
            </a:pPr>
            <a:r>
              <a:rPr lang="en-US" sz="1800" dirty="0">
                <a:highlight>
                  <a:srgbClr val="FFFFFF"/>
                </a:highlight>
                <a:sym typeface="Roboto"/>
              </a:rPr>
              <a:t>Where there is despair, hope;</a:t>
            </a:r>
            <a:br>
              <a:rPr lang="en-US" sz="1800" dirty="0">
                <a:highlight>
                  <a:srgbClr val="FFFFFF"/>
                </a:highlight>
                <a:sym typeface="Roboto"/>
              </a:rPr>
            </a:br>
            <a:r>
              <a:rPr lang="en-US" sz="1800" dirty="0">
                <a:highlight>
                  <a:srgbClr val="FFFFFF"/>
                </a:highlight>
                <a:sym typeface="Roboto"/>
              </a:rPr>
              <a:t>Where there is darkness, light;</a:t>
            </a:r>
            <a:br>
              <a:rPr lang="en-US" sz="1800" dirty="0">
                <a:highlight>
                  <a:srgbClr val="FFFFFF"/>
                </a:highlight>
                <a:sym typeface="Roboto"/>
              </a:rPr>
            </a:br>
            <a:r>
              <a:rPr lang="en-US" sz="1800" dirty="0">
                <a:highlight>
                  <a:srgbClr val="FFFFFF"/>
                </a:highlight>
                <a:sym typeface="Roboto"/>
              </a:rPr>
              <a:t>Where there is sadness, joy;</a:t>
            </a:r>
          </a:p>
          <a:p>
            <a:pPr marL="0" indent="-228600" defTabSz="914400">
              <a:lnSpc>
                <a:spcPct val="90000"/>
              </a:lnSpc>
              <a:buClr>
                <a:schemeClr val="dk1"/>
              </a:buClr>
              <a:buSzPct val="78118"/>
              <a:buFont typeface="Arial" panose="020B0604020202020204" pitchFamily="34" charset="0"/>
              <a:buChar char="•"/>
            </a:pPr>
            <a:endParaRPr lang="en-US" sz="1800" dirty="0">
              <a:highlight>
                <a:srgbClr val="FFFFFF"/>
              </a:highlight>
              <a:sym typeface="Roboto"/>
            </a:endParaRPr>
          </a:p>
          <a:p>
            <a:pPr marL="0" indent="0" defTabSz="914400">
              <a:lnSpc>
                <a:spcPct val="90000"/>
              </a:lnSpc>
              <a:buNone/>
            </a:pPr>
            <a:r>
              <a:rPr lang="en-US" sz="1800" dirty="0">
                <a:highlight>
                  <a:srgbClr val="FFFFFF"/>
                </a:highlight>
                <a:sym typeface="Roboto"/>
              </a:rPr>
              <a:t>O Divine Master,</a:t>
            </a:r>
            <a:br>
              <a:rPr lang="en-US" sz="1800" dirty="0">
                <a:highlight>
                  <a:srgbClr val="FFFFFF"/>
                </a:highlight>
                <a:sym typeface="Roboto"/>
              </a:rPr>
            </a:br>
            <a:r>
              <a:rPr lang="en-US" sz="1800" dirty="0">
                <a:highlight>
                  <a:srgbClr val="FFFFFF"/>
                </a:highlight>
                <a:sym typeface="Roboto"/>
              </a:rPr>
              <a:t>Grant that I may not so much seek</a:t>
            </a:r>
            <a:br>
              <a:rPr lang="en-US" sz="1800" dirty="0">
                <a:highlight>
                  <a:srgbClr val="FFFFFF"/>
                </a:highlight>
                <a:sym typeface="Roboto"/>
              </a:rPr>
            </a:br>
            <a:r>
              <a:rPr lang="en-US" sz="1800" dirty="0">
                <a:highlight>
                  <a:srgbClr val="FFFFFF"/>
                </a:highlight>
                <a:sym typeface="Roboto"/>
              </a:rPr>
              <a:t>To be consoled as to console;</a:t>
            </a:r>
            <a:br>
              <a:rPr lang="en-US" sz="1800" dirty="0">
                <a:highlight>
                  <a:srgbClr val="FFFFFF"/>
                </a:highlight>
                <a:sym typeface="Roboto"/>
              </a:rPr>
            </a:br>
            <a:r>
              <a:rPr lang="en-US" sz="1800" dirty="0">
                <a:highlight>
                  <a:srgbClr val="FFFFFF"/>
                </a:highlight>
                <a:sym typeface="Roboto"/>
              </a:rPr>
              <a:t>To be understood as to understand;</a:t>
            </a:r>
            <a:br>
              <a:rPr lang="en-US" sz="1800" dirty="0">
                <a:highlight>
                  <a:srgbClr val="FFFFFF"/>
                </a:highlight>
                <a:sym typeface="Roboto"/>
              </a:rPr>
            </a:br>
            <a:r>
              <a:rPr lang="en-US" sz="1800" dirty="0">
                <a:highlight>
                  <a:srgbClr val="FFFFFF"/>
                </a:highlight>
                <a:sym typeface="Roboto"/>
              </a:rPr>
              <a:t>To be loved as to love.</a:t>
            </a:r>
          </a:p>
          <a:p>
            <a:pPr marL="0" indent="-228600" defTabSz="914400">
              <a:lnSpc>
                <a:spcPct val="90000"/>
              </a:lnSpc>
              <a:buClr>
                <a:schemeClr val="dk1"/>
              </a:buClr>
              <a:buSzPct val="78118"/>
              <a:buFont typeface="Arial" panose="020B0604020202020204" pitchFamily="34" charset="0"/>
              <a:buChar char="•"/>
            </a:pPr>
            <a:endParaRPr lang="en-US" sz="1800" dirty="0">
              <a:highlight>
                <a:srgbClr val="FFFFFF"/>
              </a:highlight>
              <a:sym typeface="Roboto"/>
            </a:endParaRPr>
          </a:p>
          <a:p>
            <a:pPr marL="0" indent="0" defTabSz="914400">
              <a:lnSpc>
                <a:spcPct val="90000"/>
              </a:lnSpc>
              <a:buClr>
                <a:schemeClr val="dk1"/>
              </a:buClr>
              <a:buSzPct val="78118"/>
              <a:buNone/>
            </a:pPr>
            <a:r>
              <a:rPr lang="en-US" sz="1800" dirty="0">
                <a:highlight>
                  <a:srgbClr val="FFFFFF"/>
                </a:highlight>
                <a:sym typeface="Roboto"/>
              </a:rPr>
              <a:t>For it is in giving that we receive;</a:t>
            </a:r>
            <a:br>
              <a:rPr lang="en-US" sz="1800" dirty="0">
                <a:highlight>
                  <a:srgbClr val="FFFFFF"/>
                </a:highlight>
                <a:sym typeface="Roboto"/>
              </a:rPr>
            </a:br>
            <a:r>
              <a:rPr lang="en-US" sz="1800" dirty="0">
                <a:highlight>
                  <a:srgbClr val="FFFFFF"/>
                </a:highlight>
                <a:sym typeface="Roboto"/>
              </a:rPr>
              <a:t>It is in pardoning that we are pardoned;</a:t>
            </a:r>
            <a:br>
              <a:rPr lang="en-US" sz="1800" dirty="0">
                <a:highlight>
                  <a:srgbClr val="FFFFFF"/>
                </a:highlight>
                <a:sym typeface="Roboto"/>
              </a:rPr>
            </a:br>
            <a:r>
              <a:rPr lang="en-US" sz="1800" dirty="0">
                <a:highlight>
                  <a:srgbClr val="FFFFFF"/>
                </a:highlight>
                <a:sym typeface="Roboto"/>
              </a:rPr>
              <a:t>And it is in dying that we are born to eternal life.</a:t>
            </a:r>
          </a:p>
        </p:txBody>
      </p:sp>
      <p:sp>
        <p:nvSpPr>
          <p:cNvPr id="3" name="TextBox 2">
            <a:extLst>
              <a:ext uri="{FF2B5EF4-FFF2-40B4-BE49-F238E27FC236}">
                <a16:creationId xmlns:a16="http://schemas.microsoft.com/office/drawing/2014/main" id="{DBCCD093-5C6C-2B0C-D325-AE074E631D5C}"/>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B5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1F3E6C7-1DEC-A0D8-948E-D07ED598D778}"/>
              </a:ext>
            </a:extLst>
          </p:cNvPr>
          <p:cNvPicPr>
            <a:picLocks noChangeAspect="1"/>
          </p:cNvPicPr>
          <p:nvPr/>
        </p:nvPicPr>
        <p:blipFill>
          <a:blip r:embed="rId4"/>
          <a:stretch>
            <a:fillRect/>
          </a:stretch>
        </p:blipFill>
        <p:spPr>
          <a:xfrm>
            <a:off x="190449" y="0"/>
            <a:ext cx="4160487" cy="688316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639255B6-ED4D-9816-EFCD-7FE0BAA42F55}"/>
              </a:ext>
            </a:extLst>
          </p:cNvPr>
          <p:cNvSpPr txBox="1"/>
          <p:nvPr/>
        </p:nvSpPr>
        <p:spPr>
          <a:xfrm>
            <a:off x="3841637" y="1115195"/>
            <a:ext cx="8427931" cy="2585323"/>
          </a:xfrm>
          <a:prstGeom prst="rect">
            <a:avLst/>
          </a:prstGeom>
          <a:noFill/>
        </p:spPr>
        <p:txBody>
          <a:bodyPr wrap="square">
            <a:spAutoFit/>
          </a:bodyPr>
          <a:lstStyle/>
          <a:p>
            <a:pPr algn="l"/>
            <a:r>
              <a:rPr lang="en-GB" b="0" i="0" dirty="0">
                <a:solidFill>
                  <a:srgbClr val="444444"/>
                </a:solidFill>
                <a:effectLst/>
                <a:latin typeface="Open Sans" panose="020B0606030504020204" pitchFamily="34" charset="0"/>
              </a:rPr>
              <a:t>Pope Francis has announced that 2025 will be a year of Jubilee, something which happens every 25 years.</a:t>
            </a:r>
          </a:p>
          <a:p>
            <a:pPr algn="l"/>
            <a:endParaRPr lang="en-GB" b="0" i="0" dirty="0">
              <a:solidFill>
                <a:srgbClr val="444444"/>
              </a:solidFill>
              <a:effectLst/>
              <a:latin typeface="Open Sans" panose="020B0606030504020204" pitchFamily="34" charset="0"/>
            </a:endParaRPr>
          </a:p>
          <a:p>
            <a:pPr algn="l"/>
            <a:r>
              <a:rPr lang="en-GB" b="0" i="0" dirty="0">
                <a:solidFill>
                  <a:srgbClr val="444444"/>
                </a:solidFill>
                <a:effectLst/>
                <a:latin typeface="Open Sans" panose="020B0606030504020204" pitchFamily="34" charset="0"/>
              </a:rPr>
              <a:t>The theme is “Pilgrims of Hope”, and it will be a year of hope for a world suffering the impacts of war, the ongoing effects of COVID-19 pandemic, and a climate crisis.  </a:t>
            </a:r>
          </a:p>
          <a:p>
            <a:pPr algn="l"/>
            <a:endParaRPr lang="en-GB" dirty="0">
              <a:solidFill>
                <a:srgbClr val="444444"/>
              </a:solidFill>
              <a:latin typeface="Open Sans" panose="020B0606030504020204" pitchFamily="34" charset="0"/>
            </a:endParaRPr>
          </a:p>
          <a:p>
            <a:pPr algn="l"/>
            <a:r>
              <a:rPr lang="en-GB" b="0" i="0" dirty="0">
                <a:solidFill>
                  <a:srgbClr val="444444"/>
                </a:solidFill>
                <a:effectLst/>
                <a:latin typeface="Open Sans" panose="020B0606030504020204" pitchFamily="34" charset="0"/>
              </a:rPr>
              <a:t>Pause for a moment of reflection as you listen to the official hymn for ‘Pilgrims of Hope’.</a:t>
            </a:r>
          </a:p>
        </p:txBody>
      </p:sp>
      <p:sp>
        <p:nvSpPr>
          <p:cNvPr id="14" name="TextBox 13">
            <a:extLst>
              <a:ext uri="{FF2B5EF4-FFF2-40B4-BE49-F238E27FC236}">
                <a16:creationId xmlns:a16="http://schemas.microsoft.com/office/drawing/2014/main" id="{9C291F0A-FD2F-2235-D32F-10014B556BF4}"/>
              </a:ext>
            </a:extLst>
          </p:cNvPr>
          <p:cNvSpPr txBox="1"/>
          <p:nvPr/>
        </p:nvSpPr>
        <p:spPr>
          <a:xfrm>
            <a:off x="4121114" y="173705"/>
            <a:ext cx="8544232" cy="369332"/>
          </a:xfrm>
          <a:prstGeom prst="rect">
            <a:avLst/>
          </a:prstGeom>
          <a:noFill/>
        </p:spPr>
        <p:txBody>
          <a:bodyPr wrap="square" rtlCol="0">
            <a:spAutoFit/>
          </a:bodyPr>
          <a:lstStyle/>
          <a:p>
            <a:r>
              <a:rPr lang="en-GB" i="1" dirty="0">
                <a:solidFill>
                  <a:schemeClr val="bg1">
                    <a:lumMod val="65000"/>
                  </a:schemeClr>
                </a:solidFill>
              </a:rPr>
              <a:t>Let us remember that we are in the holy presence of God…and let us adore him.</a:t>
            </a:r>
          </a:p>
        </p:txBody>
      </p:sp>
      <p:sp>
        <p:nvSpPr>
          <p:cNvPr id="15" name="TextBox 14">
            <a:extLst>
              <a:ext uri="{FF2B5EF4-FFF2-40B4-BE49-F238E27FC236}">
                <a16:creationId xmlns:a16="http://schemas.microsoft.com/office/drawing/2014/main" id="{089EA51B-214E-7774-60F0-CE90E39A5FF5}"/>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B9</a:t>
            </a:r>
          </a:p>
        </p:txBody>
      </p:sp>
      <p:pic>
        <p:nvPicPr>
          <p:cNvPr id="16" name="official-hymn-for-the-2025-jubilee-pilgrims-of-hope-128-ytshorts.savetube.me">
            <a:hlinkClick r:id="" action="ppaction://media"/>
            <a:extLst>
              <a:ext uri="{FF2B5EF4-FFF2-40B4-BE49-F238E27FC236}">
                <a16:creationId xmlns:a16="http://schemas.microsoft.com/office/drawing/2014/main" id="{CFE62D0E-B2DC-877E-DC27-BAE721E0E1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10983" y="4418627"/>
            <a:ext cx="1385017" cy="1385017"/>
          </a:xfrm>
          <a:prstGeom prst="rect">
            <a:avLst/>
          </a:prstGeom>
        </p:spPr>
      </p:pic>
      <p:sp>
        <p:nvSpPr>
          <p:cNvPr id="17" name="TextBox 16">
            <a:extLst>
              <a:ext uri="{FF2B5EF4-FFF2-40B4-BE49-F238E27FC236}">
                <a16:creationId xmlns:a16="http://schemas.microsoft.com/office/drawing/2014/main" id="{B1747CC5-DBCC-2E76-3AB6-142DEF45AE61}"/>
              </a:ext>
            </a:extLst>
          </p:cNvPr>
          <p:cNvSpPr txBox="1"/>
          <p:nvPr/>
        </p:nvSpPr>
        <p:spPr>
          <a:xfrm>
            <a:off x="7055757" y="4926470"/>
            <a:ext cx="3529781" cy="369332"/>
          </a:xfrm>
          <a:prstGeom prst="rect">
            <a:avLst/>
          </a:prstGeom>
          <a:noFill/>
        </p:spPr>
        <p:txBody>
          <a:bodyPr wrap="square" rtlCol="0">
            <a:spAutoFit/>
          </a:bodyPr>
          <a:lstStyle/>
          <a:p>
            <a:r>
              <a:rPr lang="en-GB" dirty="0">
                <a:solidFill>
                  <a:schemeClr val="accent1">
                    <a:lumMod val="75000"/>
                  </a:schemeClr>
                </a:solidFill>
              </a:rPr>
              <a:t>Click to play</a:t>
            </a:r>
          </a:p>
        </p:txBody>
      </p:sp>
    </p:spTree>
    <p:extLst>
      <p:ext uri="{BB962C8B-B14F-4D97-AF65-F5344CB8AC3E}">
        <p14:creationId xmlns:p14="http://schemas.microsoft.com/office/powerpoint/2010/main" val="391931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50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1FEC590B-3306-47E9-BD67-97F3F76169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1" name="Color">
              <a:extLst>
                <a:ext uri="{FF2B5EF4-FFF2-40B4-BE49-F238E27FC236}">
                  <a16:creationId xmlns:a16="http://schemas.microsoft.com/office/drawing/2014/main" id="{54F87DBC-E43C-4CE4-A8C5-61E3D6819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a:extLst>
                <a:ext uri="{FF2B5EF4-FFF2-40B4-BE49-F238E27FC236}">
                  <a16:creationId xmlns:a16="http://schemas.microsoft.com/office/drawing/2014/main" id="{CD39A88A-7F84-4ACA-877B-E28BC26CD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A47AAF5E-1692-48C9-98FB-6432BF0B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5" name="Freeform: Shape 14">
              <a:extLst>
                <a:ext uri="{FF2B5EF4-FFF2-40B4-BE49-F238E27FC236}">
                  <a16:creationId xmlns:a16="http://schemas.microsoft.com/office/drawing/2014/main" id="{5F36A26D-E71D-4663-B197-8B7BFA37A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Freeform: Shape 15">
              <a:extLst>
                <a:ext uri="{FF2B5EF4-FFF2-40B4-BE49-F238E27FC236}">
                  <a16:creationId xmlns:a16="http://schemas.microsoft.com/office/drawing/2014/main" id="{8A821CEB-DA96-4952-93B9-81F9C42BA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18C8EDE0-D69B-4F65-9AB7-DDE7EAD78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546F0982-BF10-4BF6-842A-F631654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2B313509-2128-42CA-81B6-C9EC23E4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1589188C-E06E-4F8A-BDD1-02ADF140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6B4E610F-FCD0-483F-B9F2-6DF2C28FE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5" name="Picture 4" descr="A drawing of a light bulb with a globe inside&#10;&#10;Description automatically generated">
            <a:extLst>
              <a:ext uri="{FF2B5EF4-FFF2-40B4-BE49-F238E27FC236}">
                <a16:creationId xmlns:a16="http://schemas.microsoft.com/office/drawing/2014/main" id="{92A79832-D46B-881D-455E-257612F0A26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5400000">
            <a:off x="-1154990" y="926155"/>
            <a:ext cx="6858000" cy="5143500"/>
          </a:xfrm>
          <a:prstGeom prst="rect">
            <a:avLst/>
          </a:prstGeom>
          <a:effectLst>
            <a:softEdge rad="635000"/>
          </a:effectLst>
        </p:spPr>
      </p:pic>
      <p:sp>
        <p:nvSpPr>
          <p:cNvPr id="7" name="TextBox 6">
            <a:extLst>
              <a:ext uri="{FF2B5EF4-FFF2-40B4-BE49-F238E27FC236}">
                <a16:creationId xmlns:a16="http://schemas.microsoft.com/office/drawing/2014/main" id="{D82D729A-DE35-E320-A234-063DB349A76F}"/>
              </a:ext>
            </a:extLst>
          </p:cNvPr>
          <p:cNvSpPr txBox="1"/>
          <p:nvPr/>
        </p:nvSpPr>
        <p:spPr>
          <a:xfrm>
            <a:off x="4400451" y="368771"/>
            <a:ext cx="7837004" cy="6120458"/>
          </a:xfrm>
          <a:prstGeom prst="rect">
            <a:avLst/>
          </a:prstGeom>
          <a:noFill/>
        </p:spPr>
        <p:txBody>
          <a:bodyPr wrap="square">
            <a:spAutoFit/>
          </a:bodyPr>
          <a:lstStyle/>
          <a:p>
            <a:pPr>
              <a:lnSpc>
                <a:spcPct val="107000"/>
              </a:lnSpc>
              <a:spcAft>
                <a:spcPts val="800"/>
              </a:spcAf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Lasallians, we are called to act. We are called to live deeply within the realities and signs of the times that we are faced with, and to not allow the injustices and threats to peace that we may encounter, become like wallpaper or background noise. May our faith, and our Lasallian community, nurture the beautiful seed of purpose that is inside of each of us, and provide the light it needs to grow. </a:t>
            </a:r>
          </a:p>
          <a:p>
            <a:pPr>
              <a:lnSpc>
                <a:spcPct val="107000"/>
              </a:lnSpc>
              <a:spcAft>
                <a:spcPts val="800"/>
              </a:spcAf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 the young people entrusted to our care, the ones who bring their chaos and turmoil into our school communities, may we not turn away but shine our light on them so that they may experience peace through the example and love shown to them.</a:t>
            </a:r>
          </a:p>
          <a:p>
            <a:pPr>
              <a:lnSpc>
                <a:spcPct val="107000"/>
              </a:lnSpc>
              <a:spcAft>
                <a:spcPts val="800"/>
              </a:spcAf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 the news that saddens us and is painful to watch or to hear, may we not ignore this but shine our light in this area and use education to transform future generations.</a:t>
            </a:r>
          </a:p>
          <a:p>
            <a:pPr>
              <a:lnSpc>
                <a:spcPct val="107000"/>
              </a:lnSpc>
              <a:spcAft>
                <a:spcPts val="800"/>
              </a:spcAf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When faced with injustice or discrimination, may we be filled with the strength necessary to shine our light for all to see and call this out.</a:t>
            </a:r>
          </a:p>
          <a:p>
            <a:pPr>
              <a:lnSpc>
                <a:spcPct val="107000"/>
              </a:lnSpc>
              <a:spcAft>
                <a:spcPts val="800"/>
              </a:spcAf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Seeds of peace will grow if they are nurtured, fed and provided with the warmth and light that they need. As Lasallians, may our focus go where it is needed most in our lives and have the courage to shine our light brightly so that we build communities that do not allow dark corners of hatred, pain and injustice to take root.</a:t>
            </a:r>
          </a:p>
        </p:txBody>
      </p:sp>
      <p:sp>
        <p:nvSpPr>
          <p:cNvPr id="2" name="TextBox 1">
            <a:extLst>
              <a:ext uri="{FF2B5EF4-FFF2-40B4-BE49-F238E27FC236}">
                <a16:creationId xmlns:a16="http://schemas.microsoft.com/office/drawing/2014/main" id="{B25DBF06-699C-921B-42C8-B1300B8C5EAD}"/>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B6</a:t>
            </a:r>
          </a:p>
        </p:txBody>
      </p:sp>
    </p:spTree>
    <p:extLst>
      <p:ext uri="{BB962C8B-B14F-4D97-AF65-F5344CB8AC3E}">
        <p14:creationId xmlns:p14="http://schemas.microsoft.com/office/powerpoint/2010/main" val="265183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8C909-4220-AF44-E5FE-7DEABCFE37A4}"/>
              </a:ext>
            </a:extLst>
          </p:cNvPr>
          <p:cNvPicPr>
            <a:picLocks noChangeAspect="1"/>
          </p:cNvPicPr>
          <p:nvPr/>
        </p:nvPicPr>
        <p:blipFill>
          <a:blip r:embed="rId2"/>
          <a:stretch>
            <a:fillRect/>
          </a:stretch>
        </p:blipFill>
        <p:spPr>
          <a:xfrm>
            <a:off x="476959" y="148865"/>
            <a:ext cx="4550190" cy="65272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369A2120-CC5F-E278-E337-C792DA3FAA7B}"/>
              </a:ext>
            </a:extLst>
          </p:cNvPr>
          <p:cNvSpPr txBox="1"/>
          <p:nvPr/>
        </p:nvSpPr>
        <p:spPr>
          <a:xfrm>
            <a:off x="5378244" y="148865"/>
            <a:ext cx="6744929" cy="6477864"/>
          </a:xfrm>
          <a:prstGeom prst="rect">
            <a:avLst/>
          </a:prstGeom>
          <a:noFill/>
        </p:spPr>
        <p:txBody>
          <a:bodyPr wrap="square">
            <a:spAutoFit/>
          </a:bodyPr>
          <a:lstStyle/>
          <a:p>
            <a:pPr>
              <a:lnSpc>
                <a:spcPts val="4200"/>
              </a:lnSpc>
              <a:spcBef>
                <a:spcPct val="0"/>
              </a:spcBef>
            </a:pPr>
            <a:r>
              <a:rPr lang="en-US" sz="1600" dirty="0">
                <a:solidFill>
                  <a:schemeClr val="accent1">
                    <a:lumMod val="75000"/>
                  </a:schemeClr>
                </a:solidFill>
                <a:latin typeface="+mj-lt"/>
              </a:rPr>
              <a:t>The Lasallian days of Peace begins on September 21</a:t>
            </a:r>
            <a:r>
              <a:rPr lang="en-US" sz="1600" baseline="30000" dirty="0">
                <a:solidFill>
                  <a:schemeClr val="accent1">
                    <a:lumMod val="75000"/>
                  </a:schemeClr>
                </a:solidFill>
                <a:latin typeface="+mj-lt"/>
              </a:rPr>
              <a:t>st</a:t>
            </a:r>
            <a:r>
              <a:rPr lang="en-US" sz="1600" dirty="0">
                <a:solidFill>
                  <a:schemeClr val="accent1">
                    <a:lumMod val="75000"/>
                  </a:schemeClr>
                </a:solidFill>
                <a:latin typeface="+mj-lt"/>
              </a:rPr>
              <a:t>, which is the International day for Peace and culminates on the 21</a:t>
            </a:r>
            <a:r>
              <a:rPr lang="en-US" sz="1600" baseline="30000" dirty="0">
                <a:solidFill>
                  <a:schemeClr val="accent1">
                    <a:lumMod val="75000"/>
                  </a:schemeClr>
                </a:solidFill>
                <a:latin typeface="+mj-lt"/>
              </a:rPr>
              <a:t>st</a:t>
            </a:r>
            <a:r>
              <a:rPr lang="en-US" sz="1600" dirty="0">
                <a:solidFill>
                  <a:schemeClr val="accent1">
                    <a:lumMod val="75000"/>
                  </a:schemeClr>
                </a:solidFill>
                <a:latin typeface="+mj-lt"/>
              </a:rPr>
              <a:t> October which is widely known as the Lasallian day for peace.</a:t>
            </a:r>
          </a:p>
          <a:p>
            <a:pPr>
              <a:lnSpc>
                <a:spcPts val="4200"/>
              </a:lnSpc>
              <a:spcBef>
                <a:spcPct val="0"/>
              </a:spcBef>
            </a:pPr>
            <a:r>
              <a:rPr lang="en-US" sz="1600" dirty="0">
                <a:solidFill>
                  <a:schemeClr val="accent1">
                    <a:lumMod val="75000"/>
                  </a:schemeClr>
                </a:solidFill>
                <a:latin typeface="+mj-lt"/>
              </a:rPr>
              <a:t>This month we encourage you to think about the theme, </a:t>
            </a:r>
          </a:p>
          <a:p>
            <a:pPr algn="ctr">
              <a:lnSpc>
                <a:spcPts val="4200"/>
              </a:lnSpc>
              <a:spcBef>
                <a:spcPct val="0"/>
              </a:spcBef>
            </a:pPr>
            <a:r>
              <a:rPr lang="en-US" sz="2000" b="1" dirty="0">
                <a:solidFill>
                  <a:schemeClr val="accent1">
                    <a:lumMod val="75000"/>
                  </a:schemeClr>
                </a:solidFill>
                <a:latin typeface="+mj-lt"/>
              </a:rPr>
              <a:t>‘1 La Salle, our pilgrimage towards Peace.’</a:t>
            </a:r>
          </a:p>
          <a:p>
            <a:pPr>
              <a:lnSpc>
                <a:spcPts val="4200"/>
              </a:lnSpc>
              <a:spcBef>
                <a:spcPct val="0"/>
              </a:spcBef>
            </a:pPr>
            <a:r>
              <a:rPr lang="en-US" sz="1600" dirty="0">
                <a:solidFill>
                  <a:schemeClr val="accent1">
                    <a:lumMod val="75000"/>
                  </a:schemeClr>
                </a:solidFill>
                <a:latin typeface="+mj-lt"/>
              </a:rPr>
              <a:t>To help with this, you will find a range of peace related resources which are here for you to use as you wish. Following an initial introduction the resources sit in three categories: Be still and pray, The Lasallian Global Mission,  and Create for  Peace.  Feel free to pick and mix resources to assist in a meeting, an assembly, during prayer and liturgy or for special group workshops.</a:t>
            </a:r>
          </a:p>
          <a:p>
            <a:pPr>
              <a:lnSpc>
                <a:spcPts val="4200"/>
              </a:lnSpc>
              <a:spcBef>
                <a:spcPct val="0"/>
              </a:spcBef>
            </a:pPr>
            <a:r>
              <a:rPr lang="en-US" sz="1600" dirty="0">
                <a:solidFill>
                  <a:schemeClr val="accent1">
                    <a:lumMod val="75000"/>
                  </a:schemeClr>
                </a:solidFill>
                <a:latin typeface="+mj-lt"/>
              </a:rPr>
              <a:t>Please look out for our special invitation too to learn more about Bobble, a story of courage, compassion and love brought to you by Asylum Speakers.</a:t>
            </a:r>
          </a:p>
        </p:txBody>
      </p:sp>
      <p:pic>
        <p:nvPicPr>
          <p:cNvPr id="6" name="Picture 5" descr="A blue cartoon character with hands up&#10;&#10;Description automatically generated">
            <a:extLst>
              <a:ext uri="{FF2B5EF4-FFF2-40B4-BE49-F238E27FC236}">
                <a16:creationId xmlns:a16="http://schemas.microsoft.com/office/drawing/2014/main" id="{D68C0A35-C70F-7296-D3A0-7187D16BDF1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914" b="87591" l="15766" r="85942">
                        <a14:foregroundMark x1="19522" y1="17623" x2="19522" y2="17623"/>
                        <a14:foregroundMark x1="16904" y1="12490" x2="16904" y2="12490"/>
                        <a14:foregroundMark x1="15879" y1="15764" x2="15879" y2="15764"/>
                        <a14:foregroundMark x1="18725" y1="11762" x2="18725" y2="11762"/>
                        <a14:foregroundMark x1="80080" y1="19078" x2="80080" y2="19078"/>
                        <a14:foregroundMark x1="85942" y1="13622" x2="85942" y2="13622"/>
                        <a14:foregroundMark x1="79681" y1="11196" x2="79681" y2="11196"/>
                        <a14:foregroundMark x1="83495" y1="10914" x2="83495" y2="10914"/>
                        <a14:foregroundMark x1="41548" y1="87591" x2="41548" y2="87591"/>
                        <a14:foregroundMark x1="63916" y1="86297" x2="63916" y2="86297"/>
                        <a14:backgroundMark x1="67558" y1="48909" x2="67558" y2="48909"/>
                        <a14:backgroundMark x1="82698" y1="12328" x2="82698" y2="12328"/>
                      </a14:backgroundRemoval>
                    </a14:imgEffect>
                    <a14:imgEffect>
                      <a14:saturation sat="300000"/>
                    </a14:imgEffect>
                  </a14:imgLayer>
                </a14:imgProps>
              </a:ext>
              <a:ext uri="{28A0092B-C50C-407E-A947-70E740481C1C}">
                <a14:useLocalDpi xmlns:a14="http://schemas.microsoft.com/office/drawing/2010/main" val="0"/>
              </a:ext>
            </a:extLst>
          </a:blip>
          <a:srcRect l="12057" t="8029" r="12862" b="8817"/>
          <a:stretch/>
        </p:blipFill>
        <p:spPr>
          <a:xfrm rot="20031842">
            <a:off x="11315797" y="5673812"/>
            <a:ext cx="1048401" cy="1634603"/>
          </a:xfrm>
          <a:prstGeom prst="rect">
            <a:avLst/>
          </a:prstGeom>
        </p:spPr>
      </p:pic>
    </p:spTree>
    <p:extLst>
      <p:ext uri="{BB962C8B-B14F-4D97-AF65-F5344CB8AC3E}">
        <p14:creationId xmlns:p14="http://schemas.microsoft.com/office/powerpoint/2010/main" val="1152760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F6877-618F-9F2F-A35C-D4869125ADB0}"/>
              </a:ext>
            </a:extLst>
          </p:cNvPr>
          <p:cNvPicPr>
            <a:picLocks noChangeAspect="1"/>
          </p:cNvPicPr>
          <p:nvPr/>
        </p:nvPicPr>
        <p:blipFill>
          <a:blip r:embed="rId2"/>
          <a:stretch>
            <a:fillRect/>
          </a:stretch>
        </p:blipFill>
        <p:spPr>
          <a:xfrm>
            <a:off x="0" y="0"/>
            <a:ext cx="12193092" cy="6858000"/>
          </a:xfrm>
          <a:prstGeom prst="rect">
            <a:avLst/>
          </a:prstGeom>
        </p:spPr>
      </p:pic>
      <p:sp>
        <p:nvSpPr>
          <p:cNvPr id="4" name="TextBox 3">
            <a:extLst>
              <a:ext uri="{FF2B5EF4-FFF2-40B4-BE49-F238E27FC236}">
                <a16:creationId xmlns:a16="http://schemas.microsoft.com/office/drawing/2014/main" id="{58DD7C32-46A5-BC65-CF05-82170D6138D6}"/>
              </a:ext>
            </a:extLst>
          </p:cNvPr>
          <p:cNvSpPr txBox="1"/>
          <p:nvPr/>
        </p:nvSpPr>
        <p:spPr>
          <a:xfrm>
            <a:off x="6264241" y="2510494"/>
            <a:ext cx="6174658" cy="4339650"/>
          </a:xfrm>
          <a:prstGeom prst="rect">
            <a:avLst/>
          </a:prstGeom>
          <a:noFill/>
        </p:spPr>
        <p:txBody>
          <a:bodyPr wrap="square">
            <a:spAutoFit/>
          </a:bodyPr>
          <a:lstStyle/>
          <a:p>
            <a:pPr rtl="0">
              <a:spcBef>
                <a:spcPts val="0"/>
              </a:spcBef>
              <a:spcAft>
                <a:spcPts val="800"/>
              </a:spcAft>
            </a:pPr>
            <a:r>
              <a:rPr lang="en-GB" sz="1800" b="1" i="0" u="none" strike="noStrike" dirty="0">
                <a:solidFill>
                  <a:srgbClr val="000000"/>
                </a:solidFill>
                <a:effectLst/>
                <a:latin typeface="Aptos" panose="020B0004020202020204" pitchFamily="34" charset="0"/>
              </a:rPr>
              <a:t>Who am I? </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Perhaps I was born mismatched to those I grew up with</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To my parents, my existence is all to give.</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Torn apart between two countries</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My place of growth, one of birth</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Misplaced for what it’s worth</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Where do I really belong?</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In the polluted British air and activity</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Or amid 8,000 miles far in similarity</a:t>
            </a:r>
            <a:endParaRPr lang="en-GB" b="0" dirty="0">
              <a:effectLst/>
            </a:endParaRPr>
          </a:p>
          <a:p>
            <a:pPr rtl="0">
              <a:spcBef>
                <a:spcPts val="0"/>
              </a:spcBef>
              <a:spcAft>
                <a:spcPts val="800"/>
              </a:spcAft>
            </a:pPr>
            <a:br>
              <a:rPr lang="en-GB" b="0" dirty="0">
                <a:effectLst/>
              </a:rPr>
            </a:br>
            <a:br>
              <a:rPr lang="en-GB" dirty="0"/>
            </a:br>
            <a:endParaRPr lang="en-GB" dirty="0"/>
          </a:p>
        </p:txBody>
      </p:sp>
      <p:sp>
        <p:nvSpPr>
          <p:cNvPr id="5" name="TextBox 4">
            <a:extLst>
              <a:ext uri="{FF2B5EF4-FFF2-40B4-BE49-F238E27FC236}">
                <a16:creationId xmlns:a16="http://schemas.microsoft.com/office/drawing/2014/main" id="{23385730-1F0B-6C10-00D2-235B26524146}"/>
              </a:ext>
            </a:extLst>
          </p:cNvPr>
          <p:cNvSpPr txBox="1"/>
          <p:nvPr/>
        </p:nvSpPr>
        <p:spPr>
          <a:xfrm>
            <a:off x="6174658" y="766916"/>
            <a:ext cx="5673213" cy="1200329"/>
          </a:xfrm>
          <a:prstGeom prst="rect">
            <a:avLst/>
          </a:prstGeom>
          <a:solidFill>
            <a:schemeClr val="accent5">
              <a:lumMod val="20000"/>
              <a:lumOff val="80000"/>
            </a:schemeClr>
          </a:solidFill>
        </p:spPr>
        <p:txBody>
          <a:bodyPr wrap="square" rtlCol="0">
            <a:spAutoFit/>
          </a:bodyPr>
          <a:lstStyle/>
          <a:p>
            <a:r>
              <a:rPr lang="en-GB" dirty="0"/>
              <a:t>A poem written by </a:t>
            </a:r>
            <a:r>
              <a:rPr lang="en-GB" dirty="0" err="1"/>
              <a:t>Heleina</a:t>
            </a:r>
            <a:r>
              <a:rPr lang="en-GB" dirty="0"/>
              <a:t> </a:t>
            </a:r>
            <a:r>
              <a:rPr lang="en-GB" dirty="0" err="1"/>
              <a:t>Ballsteros</a:t>
            </a:r>
            <a:r>
              <a:rPr lang="en-GB" dirty="0"/>
              <a:t>, a 16 year old student from De La Salle School, St Helens, GB. This poem reflects on </a:t>
            </a:r>
            <a:r>
              <a:rPr lang="en-GB" dirty="0" err="1"/>
              <a:t>Heleina</a:t>
            </a:r>
            <a:r>
              <a:rPr lang="en-GB" dirty="0"/>
              <a:t> making sense of her identity having roots in the </a:t>
            </a:r>
            <a:r>
              <a:rPr lang="en-GB" dirty="0" err="1"/>
              <a:t>Phillipines</a:t>
            </a:r>
            <a:r>
              <a:rPr lang="en-GB" dirty="0"/>
              <a:t> and now living in GB.</a:t>
            </a:r>
          </a:p>
        </p:txBody>
      </p:sp>
      <p:sp>
        <p:nvSpPr>
          <p:cNvPr id="2" name="TextBox 1">
            <a:extLst>
              <a:ext uri="{FF2B5EF4-FFF2-40B4-BE49-F238E27FC236}">
                <a16:creationId xmlns:a16="http://schemas.microsoft.com/office/drawing/2014/main" id="{6A12F093-19E9-8930-2B8C-DE392696E8DD}"/>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B7</a:t>
            </a:r>
          </a:p>
        </p:txBody>
      </p:sp>
    </p:spTree>
    <p:extLst>
      <p:ext uri="{BB962C8B-B14F-4D97-AF65-F5344CB8AC3E}">
        <p14:creationId xmlns:p14="http://schemas.microsoft.com/office/powerpoint/2010/main" val="3032068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F6877-618F-9F2F-A35C-D4869125ADB0}"/>
              </a:ext>
            </a:extLst>
          </p:cNvPr>
          <p:cNvPicPr>
            <a:picLocks noChangeAspect="1"/>
          </p:cNvPicPr>
          <p:nvPr/>
        </p:nvPicPr>
        <p:blipFill>
          <a:blip r:embed="rId2"/>
          <a:stretch>
            <a:fillRect/>
          </a:stretch>
        </p:blipFill>
        <p:spPr>
          <a:xfrm>
            <a:off x="0" y="0"/>
            <a:ext cx="12193092" cy="6858000"/>
          </a:xfrm>
          <a:prstGeom prst="rect">
            <a:avLst/>
          </a:prstGeom>
        </p:spPr>
      </p:pic>
      <p:sp>
        <p:nvSpPr>
          <p:cNvPr id="5" name="TextBox 4">
            <a:extLst>
              <a:ext uri="{FF2B5EF4-FFF2-40B4-BE49-F238E27FC236}">
                <a16:creationId xmlns:a16="http://schemas.microsoft.com/office/drawing/2014/main" id="{30B9938C-705E-E473-50ED-48C18D7C4C58}"/>
              </a:ext>
            </a:extLst>
          </p:cNvPr>
          <p:cNvSpPr txBox="1"/>
          <p:nvPr/>
        </p:nvSpPr>
        <p:spPr>
          <a:xfrm>
            <a:off x="6823587" y="1965194"/>
            <a:ext cx="6174658" cy="3303468"/>
          </a:xfrm>
          <a:prstGeom prst="rect">
            <a:avLst/>
          </a:prstGeom>
          <a:noFill/>
        </p:spPr>
        <p:txBody>
          <a:bodyPr wrap="square">
            <a:spAutoFit/>
          </a:bodyPr>
          <a:lstStyle/>
          <a:p>
            <a:pPr rtl="0">
              <a:spcBef>
                <a:spcPts val="0"/>
              </a:spcBef>
              <a:spcAft>
                <a:spcPts val="800"/>
              </a:spcAft>
            </a:pPr>
            <a:r>
              <a:rPr lang="en-GB" sz="1800" b="0" i="0" u="none" strike="noStrike" dirty="0">
                <a:solidFill>
                  <a:srgbClr val="000000"/>
                </a:solidFill>
                <a:effectLst/>
                <a:latin typeface="Aptos" panose="020B0004020202020204" pitchFamily="34" charset="0"/>
              </a:rPr>
              <a:t>One a </a:t>
            </a:r>
            <a:r>
              <a:rPr lang="en-GB" sz="1800" b="0" i="0" u="none" strike="noStrike" dirty="0" err="1">
                <a:solidFill>
                  <a:srgbClr val="000000"/>
                </a:solidFill>
                <a:effectLst/>
                <a:latin typeface="Aptos" panose="020B0004020202020204" pitchFamily="34" charset="0"/>
              </a:rPr>
              <a:t>thalassophile</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Endured to the vast tropical ocean</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Enlightened with such bucolic emotion</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Encircled among the peace of a humid drift</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Feeling organic and true</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Spectating far into the stretch; the sunset hue</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With respect in regards to it’s creation</a:t>
            </a:r>
            <a:endParaRPr lang="en-GB" b="0" dirty="0">
              <a:effectLst/>
            </a:endParaRPr>
          </a:p>
          <a:p>
            <a:pPr rtl="0">
              <a:spcBef>
                <a:spcPts val="0"/>
              </a:spcBef>
              <a:spcAft>
                <a:spcPts val="800"/>
              </a:spcAft>
            </a:pPr>
            <a:br>
              <a:rPr lang="en-GB" b="0" dirty="0">
                <a:effectLst/>
              </a:rPr>
            </a:br>
            <a:endParaRPr lang="en-GB" b="0" dirty="0">
              <a:effectLst/>
            </a:endParaRPr>
          </a:p>
        </p:txBody>
      </p:sp>
      <p:sp>
        <p:nvSpPr>
          <p:cNvPr id="2" name="TextBox 1">
            <a:extLst>
              <a:ext uri="{FF2B5EF4-FFF2-40B4-BE49-F238E27FC236}">
                <a16:creationId xmlns:a16="http://schemas.microsoft.com/office/drawing/2014/main" id="{C18CC92C-B8E6-3349-8BE6-B3610D4B4614}"/>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B7</a:t>
            </a:r>
          </a:p>
        </p:txBody>
      </p:sp>
    </p:spTree>
    <p:extLst>
      <p:ext uri="{BB962C8B-B14F-4D97-AF65-F5344CB8AC3E}">
        <p14:creationId xmlns:p14="http://schemas.microsoft.com/office/powerpoint/2010/main" val="3439143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F6877-618F-9F2F-A35C-D4869125ADB0}"/>
              </a:ext>
            </a:extLst>
          </p:cNvPr>
          <p:cNvPicPr>
            <a:picLocks noChangeAspect="1"/>
          </p:cNvPicPr>
          <p:nvPr/>
        </p:nvPicPr>
        <p:blipFill>
          <a:blip r:embed="rId2"/>
          <a:stretch>
            <a:fillRect/>
          </a:stretch>
        </p:blipFill>
        <p:spPr>
          <a:xfrm>
            <a:off x="0" y="0"/>
            <a:ext cx="12193092" cy="6858000"/>
          </a:xfrm>
          <a:prstGeom prst="rect">
            <a:avLst/>
          </a:prstGeom>
        </p:spPr>
      </p:pic>
      <p:sp>
        <p:nvSpPr>
          <p:cNvPr id="4" name="TextBox 3">
            <a:extLst>
              <a:ext uri="{FF2B5EF4-FFF2-40B4-BE49-F238E27FC236}">
                <a16:creationId xmlns:a16="http://schemas.microsoft.com/office/drawing/2014/main" id="{A5032323-37FC-51F9-ED04-64306E54272A}"/>
              </a:ext>
            </a:extLst>
          </p:cNvPr>
          <p:cNvSpPr txBox="1"/>
          <p:nvPr/>
        </p:nvSpPr>
        <p:spPr>
          <a:xfrm>
            <a:off x="6371304" y="1996754"/>
            <a:ext cx="6174658" cy="3303468"/>
          </a:xfrm>
          <a:prstGeom prst="rect">
            <a:avLst/>
          </a:prstGeom>
          <a:noFill/>
        </p:spPr>
        <p:txBody>
          <a:bodyPr wrap="square">
            <a:spAutoFit/>
          </a:bodyPr>
          <a:lstStyle/>
          <a:p>
            <a:pPr rtl="0">
              <a:spcBef>
                <a:spcPts val="0"/>
              </a:spcBef>
              <a:spcAft>
                <a:spcPts val="800"/>
              </a:spcAft>
            </a:pPr>
            <a:r>
              <a:rPr lang="en-GB" sz="1800" b="0" i="0" u="none" strike="noStrike" dirty="0">
                <a:solidFill>
                  <a:srgbClr val="000000"/>
                </a:solidFill>
                <a:effectLst/>
                <a:latin typeface="Aptos" panose="020B0004020202020204" pitchFamily="34" charset="0"/>
              </a:rPr>
              <a:t>One a cosmopolitan</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Mesmerized by the richness of the metropolis glow</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Masterpieces of history, as I grow and grow</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Memories assembled upon recreation and life</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Inspired ambitions established and dreamt upon</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As of career, Ideas, humanity come together in unison</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To birth a superior future</a:t>
            </a:r>
            <a:endParaRPr lang="en-GB" b="0" dirty="0">
              <a:effectLst/>
            </a:endParaRPr>
          </a:p>
          <a:p>
            <a:pPr rtl="0">
              <a:spcBef>
                <a:spcPts val="0"/>
              </a:spcBef>
              <a:spcAft>
                <a:spcPts val="800"/>
              </a:spcAft>
            </a:pPr>
            <a:br>
              <a:rPr lang="en-GB" b="0" dirty="0">
                <a:effectLst/>
              </a:rPr>
            </a:br>
            <a:endParaRPr lang="en-GB" dirty="0"/>
          </a:p>
        </p:txBody>
      </p:sp>
      <p:sp>
        <p:nvSpPr>
          <p:cNvPr id="2" name="TextBox 1">
            <a:extLst>
              <a:ext uri="{FF2B5EF4-FFF2-40B4-BE49-F238E27FC236}">
                <a16:creationId xmlns:a16="http://schemas.microsoft.com/office/drawing/2014/main" id="{F106816D-E2F3-D3C9-111F-5607E93052D0}"/>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B7</a:t>
            </a:r>
          </a:p>
        </p:txBody>
      </p:sp>
    </p:spTree>
    <p:extLst>
      <p:ext uri="{BB962C8B-B14F-4D97-AF65-F5344CB8AC3E}">
        <p14:creationId xmlns:p14="http://schemas.microsoft.com/office/powerpoint/2010/main" val="730361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F6877-618F-9F2F-A35C-D4869125ADB0}"/>
              </a:ext>
            </a:extLst>
          </p:cNvPr>
          <p:cNvPicPr>
            <a:picLocks noChangeAspect="1"/>
          </p:cNvPicPr>
          <p:nvPr/>
        </p:nvPicPr>
        <p:blipFill>
          <a:blip r:embed="rId2"/>
          <a:stretch>
            <a:fillRect/>
          </a:stretch>
        </p:blipFill>
        <p:spPr>
          <a:xfrm>
            <a:off x="0" y="0"/>
            <a:ext cx="12193092" cy="6858000"/>
          </a:xfrm>
          <a:prstGeom prst="rect">
            <a:avLst/>
          </a:prstGeom>
        </p:spPr>
      </p:pic>
      <p:sp>
        <p:nvSpPr>
          <p:cNvPr id="4" name="TextBox 3">
            <a:extLst>
              <a:ext uri="{FF2B5EF4-FFF2-40B4-BE49-F238E27FC236}">
                <a16:creationId xmlns:a16="http://schemas.microsoft.com/office/drawing/2014/main" id="{C62308F9-AEB1-634E-53C9-866B596DC999}"/>
              </a:ext>
            </a:extLst>
          </p:cNvPr>
          <p:cNvSpPr txBox="1"/>
          <p:nvPr/>
        </p:nvSpPr>
        <p:spPr>
          <a:xfrm>
            <a:off x="6921909" y="1802170"/>
            <a:ext cx="6174658" cy="3406061"/>
          </a:xfrm>
          <a:prstGeom prst="rect">
            <a:avLst/>
          </a:prstGeom>
          <a:noFill/>
        </p:spPr>
        <p:txBody>
          <a:bodyPr wrap="square">
            <a:spAutoFit/>
          </a:bodyPr>
          <a:lstStyle/>
          <a:p>
            <a:pPr rtl="0">
              <a:spcBef>
                <a:spcPts val="0"/>
              </a:spcBef>
              <a:spcAft>
                <a:spcPts val="800"/>
              </a:spcAft>
            </a:pPr>
            <a:r>
              <a:rPr lang="en-GB" sz="1800" b="0" i="0" u="none" strike="noStrike" dirty="0">
                <a:solidFill>
                  <a:srgbClr val="000000"/>
                </a:solidFill>
                <a:effectLst/>
                <a:latin typeface="Aptos" panose="020B0004020202020204" pitchFamily="34" charset="0"/>
              </a:rPr>
              <a:t>I am one; but a fragment of two.</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An influence to inevitably question myself who</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I am indifferent, unique, just like the rest</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Split into two parts, together in parallel</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Riding along a never ending carousel.</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There is no “home” nor “place”</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Home is within me: my heart,</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Taking every piece of me apart.</a:t>
            </a:r>
            <a:endParaRPr lang="en-GB" b="0" dirty="0">
              <a:effectLst/>
            </a:endParaRPr>
          </a:p>
          <a:p>
            <a:pPr rtl="0">
              <a:spcBef>
                <a:spcPts val="0"/>
              </a:spcBef>
              <a:spcAft>
                <a:spcPts val="800"/>
              </a:spcAft>
            </a:pPr>
            <a:r>
              <a:rPr lang="en-GB" sz="1800" b="0" i="0" u="none" strike="noStrike" dirty="0">
                <a:solidFill>
                  <a:srgbClr val="000000"/>
                </a:solidFill>
                <a:effectLst/>
                <a:latin typeface="Aptos" panose="020B0004020202020204" pitchFamily="34" charset="0"/>
              </a:rPr>
              <a:t>Who am I?</a:t>
            </a:r>
            <a:endParaRPr lang="en-GB" dirty="0"/>
          </a:p>
        </p:txBody>
      </p:sp>
      <p:sp>
        <p:nvSpPr>
          <p:cNvPr id="2" name="TextBox 1">
            <a:extLst>
              <a:ext uri="{FF2B5EF4-FFF2-40B4-BE49-F238E27FC236}">
                <a16:creationId xmlns:a16="http://schemas.microsoft.com/office/drawing/2014/main" id="{F223D923-BB55-643A-0A35-811A77AAB7F3}"/>
              </a:ext>
            </a:extLst>
          </p:cNvPr>
          <p:cNvSpPr txBox="1"/>
          <p:nvPr/>
        </p:nvSpPr>
        <p:spPr>
          <a:xfrm>
            <a:off x="5447071" y="5208231"/>
            <a:ext cx="6587613" cy="1477328"/>
          </a:xfrm>
          <a:prstGeom prst="rect">
            <a:avLst/>
          </a:prstGeom>
          <a:solidFill>
            <a:schemeClr val="accent5">
              <a:lumMod val="20000"/>
              <a:lumOff val="80000"/>
            </a:schemeClr>
          </a:solidFill>
        </p:spPr>
        <p:txBody>
          <a:bodyPr wrap="square" rtlCol="0">
            <a:spAutoFit/>
          </a:bodyPr>
          <a:lstStyle/>
          <a:p>
            <a:r>
              <a:rPr lang="en-GB" dirty="0"/>
              <a:t>What struck you throughout this poem? </a:t>
            </a:r>
          </a:p>
          <a:p>
            <a:endParaRPr lang="en-GB" dirty="0"/>
          </a:p>
          <a:p>
            <a:r>
              <a:rPr lang="en-GB" dirty="0"/>
              <a:t>Did any aspects resonate with you?</a:t>
            </a:r>
          </a:p>
          <a:p>
            <a:endParaRPr lang="en-GB" dirty="0"/>
          </a:p>
          <a:p>
            <a:r>
              <a:rPr lang="en-GB" dirty="0"/>
              <a:t>Read the poem again, which line stands out to you the most?</a:t>
            </a:r>
          </a:p>
        </p:txBody>
      </p:sp>
      <p:sp>
        <p:nvSpPr>
          <p:cNvPr id="5" name="TextBox 4">
            <a:extLst>
              <a:ext uri="{FF2B5EF4-FFF2-40B4-BE49-F238E27FC236}">
                <a16:creationId xmlns:a16="http://schemas.microsoft.com/office/drawing/2014/main" id="{492F125F-CBA6-82D4-A524-BEC9E5856F5E}"/>
              </a:ext>
            </a:extLst>
          </p:cNvPr>
          <p:cNvSpPr txBox="1"/>
          <p:nvPr/>
        </p:nvSpPr>
        <p:spPr>
          <a:xfrm>
            <a:off x="11563282" y="6316227"/>
            <a:ext cx="550606" cy="369332"/>
          </a:xfrm>
          <a:prstGeom prst="rect">
            <a:avLst/>
          </a:prstGeom>
          <a:solidFill>
            <a:srgbClr val="FFC000"/>
          </a:solidFill>
        </p:spPr>
        <p:txBody>
          <a:bodyPr wrap="square" rtlCol="0">
            <a:spAutoFit/>
          </a:bodyPr>
          <a:lstStyle/>
          <a:p>
            <a:pPr algn="ctr"/>
            <a:r>
              <a:rPr lang="en-GB" b="1" dirty="0"/>
              <a:t>B7</a:t>
            </a:r>
          </a:p>
        </p:txBody>
      </p:sp>
    </p:spTree>
    <p:extLst>
      <p:ext uri="{BB962C8B-B14F-4D97-AF65-F5344CB8AC3E}">
        <p14:creationId xmlns:p14="http://schemas.microsoft.com/office/powerpoint/2010/main" val="2232950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24259C5-8646-1D1A-E86A-6C0CBB084AF9}"/>
              </a:ext>
            </a:extLst>
          </p:cNvPr>
          <p:cNvSpPr>
            <a:spLocks noGrp="1"/>
          </p:cNvSpPr>
          <p:nvPr>
            <p:ph type="subTitle" idx="1"/>
          </p:nvPr>
        </p:nvSpPr>
        <p:spPr>
          <a:xfrm>
            <a:off x="4548045" y="591164"/>
            <a:ext cx="7262864" cy="2359742"/>
          </a:xfrm>
        </p:spPr>
        <p:txBody>
          <a:bodyPr>
            <a:normAutofit/>
          </a:bodyPr>
          <a:lstStyle/>
          <a:p>
            <a:pPr algn="r"/>
            <a:r>
              <a:rPr lang="en-GB" dirty="0">
                <a:solidFill>
                  <a:schemeClr val="bg1"/>
                </a:solidFill>
              </a:rPr>
              <a:t>When young people come together, powerful things happen. Take a look here at a Peace Protest led by young people in Ghana during the </a:t>
            </a:r>
            <a:r>
              <a:rPr lang="en-GB" dirty="0" err="1">
                <a:solidFill>
                  <a:schemeClr val="bg1"/>
                </a:solidFill>
              </a:rPr>
              <a:t>PeaceJam</a:t>
            </a:r>
            <a:r>
              <a:rPr lang="en-GB" dirty="0">
                <a:solidFill>
                  <a:schemeClr val="bg1"/>
                </a:solidFill>
              </a:rPr>
              <a:t> conference.</a:t>
            </a:r>
          </a:p>
        </p:txBody>
      </p:sp>
      <p:pic>
        <p:nvPicPr>
          <p:cNvPr id="5" name="Picture 4" descr="Close-up of hands with fingers raised&#10;&#10;Description automatically generated">
            <a:extLst>
              <a:ext uri="{FF2B5EF4-FFF2-40B4-BE49-F238E27FC236}">
                <a16:creationId xmlns:a16="http://schemas.microsoft.com/office/drawing/2014/main" id="{147514FD-E255-9551-0E42-87000A1EB2BB}"/>
              </a:ext>
            </a:extLst>
          </p:cNvPr>
          <p:cNvPicPr>
            <a:picLocks noChangeAspect="1"/>
          </p:cNvPicPr>
          <p:nvPr/>
        </p:nvPicPr>
        <p:blipFill>
          <a:blip r:embed="rId4">
            <a:extLst>
              <a:ext uri="{28A0092B-C50C-407E-A947-70E740481C1C}">
                <a14:useLocalDpi xmlns:a14="http://schemas.microsoft.com/office/drawing/2010/main" val="0"/>
              </a:ext>
            </a:extLst>
          </a:blip>
          <a:srcRect l="579"/>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2" name="Group 11">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extBox 5">
            <a:extLst>
              <a:ext uri="{FF2B5EF4-FFF2-40B4-BE49-F238E27FC236}">
                <a16:creationId xmlns:a16="http://schemas.microsoft.com/office/drawing/2014/main" id="{FBB96AA3-0C06-C4C6-EE2E-E90D6344A83D}"/>
              </a:ext>
            </a:extLst>
          </p:cNvPr>
          <p:cNvSpPr txBox="1"/>
          <p:nvPr/>
        </p:nvSpPr>
        <p:spPr>
          <a:xfrm>
            <a:off x="4257368" y="147484"/>
            <a:ext cx="8544232" cy="369332"/>
          </a:xfrm>
          <a:prstGeom prst="rect">
            <a:avLst/>
          </a:prstGeom>
          <a:noFill/>
        </p:spPr>
        <p:txBody>
          <a:bodyPr wrap="square" rtlCol="0">
            <a:spAutoFit/>
          </a:bodyPr>
          <a:lstStyle/>
          <a:p>
            <a:r>
              <a:rPr lang="en-GB" i="1" dirty="0">
                <a:solidFill>
                  <a:schemeClr val="bg1">
                    <a:lumMod val="65000"/>
                  </a:schemeClr>
                </a:solidFill>
              </a:rPr>
              <a:t>Let us remember that we are in the holy presence of God…and let us adore him.</a:t>
            </a:r>
          </a:p>
        </p:txBody>
      </p:sp>
      <p:pic>
        <p:nvPicPr>
          <p:cNvPr id="9" name="Peace Jam">
            <a:hlinkClick r:id="" action="ppaction://media"/>
            <a:extLst>
              <a:ext uri="{FF2B5EF4-FFF2-40B4-BE49-F238E27FC236}">
                <a16:creationId xmlns:a16="http://schemas.microsoft.com/office/drawing/2014/main" id="{35EBD276-D7F7-EF33-3A79-90A5F620388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82458" y="2055565"/>
            <a:ext cx="8031861" cy="4517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B6B0A148-6294-5301-0712-DB152A55502A}"/>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B8</a:t>
            </a:r>
          </a:p>
        </p:txBody>
      </p:sp>
    </p:spTree>
    <p:extLst>
      <p:ext uri="{BB962C8B-B14F-4D97-AF65-F5344CB8AC3E}">
        <p14:creationId xmlns:p14="http://schemas.microsoft.com/office/powerpoint/2010/main" val="93885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1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77A7C75-8C9E-9ACA-57A8-FCF9975EBCFE}"/>
              </a:ext>
            </a:extLst>
          </p:cNvPr>
          <p:cNvPicPr>
            <a:picLocks noChangeAspect="1"/>
          </p:cNvPicPr>
          <p:nvPr/>
        </p:nvPicPr>
        <p:blipFill>
          <a:blip r:embed="rId4"/>
          <a:srcRect t="5436"/>
          <a:stretch/>
        </p:blipFill>
        <p:spPr>
          <a:xfrm>
            <a:off x="2519309" y="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7D49ABC-12F1-72FB-B648-3B60225B2297}"/>
              </a:ext>
            </a:extLst>
          </p:cNvPr>
          <p:cNvSpPr txBox="1"/>
          <p:nvPr/>
        </p:nvSpPr>
        <p:spPr>
          <a:xfrm>
            <a:off x="444911" y="1116678"/>
            <a:ext cx="4776019" cy="4998986"/>
          </a:xfrm>
          <a:prstGeom prst="rect">
            <a:avLst/>
          </a:prstGeom>
        </p:spPr>
        <p:txBody>
          <a:bodyPr vert="horz" lIns="91440" tIns="45720" rIns="91440" bIns="45720" rtlCol="0">
            <a:normAutofit/>
          </a:bodyPr>
          <a:lstStyle/>
          <a:p>
            <a:pPr>
              <a:lnSpc>
                <a:spcPct val="90000"/>
              </a:lnSpc>
              <a:spcAft>
                <a:spcPts val="600"/>
              </a:spcAft>
            </a:pPr>
            <a:r>
              <a:rPr lang="en-US" sz="2400" dirty="0"/>
              <a:t>Today, we pause and pray as we listen to a song entitled Go light your world by Chris Rice.</a:t>
            </a:r>
          </a:p>
          <a:p>
            <a:pPr>
              <a:lnSpc>
                <a:spcPct val="90000"/>
              </a:lnSpc>
              <a:spcAft>
                <a:spcPts val="600"/>
              </a:spcAft>
            </a:pPr>
            <a:endParaRPr lang="en-US" sz="2400" dirty="0"/>
          </a:p>
          <a:p>
            <a:pPr>
              <a:lnSpc>
                <a:spcPct val="90000"/>
              </a:lnSpc>
              <a:spcAft>
                <a:spcPts val="600"/>
              </a:spcAft>
            </a:pPr>
            <a:r>
              <a:rPr lang="en-US" sz="2400" dirty="0"/>
              <a:t>This is a song that reminds us that the light inside each one of can brighten so many lives if nurture the flame within.</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As Lasallians, we each have a role to play in ensuring that every person in our community can shine brightly and feel at peace with who they are.</a:t>
            </a:r>
          </a:p>
        </p:txBody>
      </p:sp>
      <p:sp>
        <p:nvSpPr>
          <p:cNvPr id="4" name="TextBox 3">
            <a:extLst>
              <a:ext uri="{FF2B5EF4-FFF2-40B4-BE49-F238E27FC236}">
                <a16:creationId xmlns:a16="http://schemas.microsoft.com/office/drawing/2014/main" id="{85EAA974-3048-308E-7093-4B48C84ABE35}"/>
              </a:ext>
            </a:extLst>
          </p:cNvPr>
          <p:cNvSpPr txBox="1"/>
          <p:nvPr/>
        </p:nvSpPr>
        <p:spPr>
          <a:xfrm>
            <a:off x="4121114" y="173705"/>
            <a:ext cx="8544232" cy="369332"/>
          </a:xfrm>
          <a:prstGeom prst="rect">
            <a:avLst/>
          </a:prstGeom>
          <a:noFill/>
        </p:spPr>
        <p:txBody>
          <a:bodyPr wrap="square" rtlCol="0">
            <a:spAutoFit/>
          </a:bodyPr>
          <a:lstStyle/>
          <a:p>
            <a:r>
              <a:rPr lang="en-GB" i="1" dirty="0">
                <a:solidFill>
                  <a:schemeClr val="bg1">
                    <a:lumMod val="65000"/>
                  </a:schemeClr>
                </a:solidFill>
              </a:rPr>
              <a:t>Let us remember that we are in the holy presence of God…and let us adore him.</a:t>
            </a:r>
          </a:p>
        </p:txBody>
      </p:sp>
      <p:sp>
        <p:nvSpPr>
          <p:cNvPr id="5" name="TextBox 4">
            <a:extLst>
              <a:ext uri="{FF2B5EF4-FFF2-40B4-BE49-F238E27FC236}">
                <a16:creationId xmlns:a16="http://schemas.microsoft.com/office/drawing/2014/main" id="{F8B6D33C-8547-2345-757C-F55728D4FC52}"/>
              </a:ext>
            </a:extLst>
          </p:cNvPr>
          <p:cNvSpPr txBox="1"/>
          <p:nvPr/>
        </p:nvSpPr>
        <p:spPr>
          <a:xfrm>
            <a:off x="9464660" y="5746332"/>
            <a:ext cx="3529781" cy="369332"/>
          </a:xfrm>
          <a:prstGeom prst="rect">
            <a:avLst/>
          </a:prstGeom>
          <a:noFill/>
        </p:spPr>
        <p:txBody>
          <a:bodyPr wrap="square" rtlCol="0">
            <a:spAutoFit/>
          </a:bodyPr>
          <a:lstStyle/>
          <a:p>
            <a:r>
              <a:rPr lang="en-GB" dirty="0">
                <a:solidFill>
                  <a:schemeClr val="bg1"/>
                </a:solidFill>
              </a:rPr>
              <a:t>Click to play</a:t>
            </a:r>
          </a:p>
        </p:txBody>
      </p:sp>
      <p:sp>
        <p:nvSpPr>
          <p:cNvPr id="6" name="TextBox 5">
            <a:extLst>
              <a:ext uri="{FF2B5EF4-FFF2-40B4-BE49-F238E27FC236}">
                <a16:creationId xmlns:a16="http://schemas.microsoft.com/office/drawing/2014/main" id="{FA668EF1-966C-8C38-0D02-21B88FB8AFD9}"/>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B10</a:t>
            </a:r>
          </a:p>
        </p:txBody>
      </p:sp>
      <p:pic>
        <p:nvPicPr>
          <p:cNvPr id="8" name="chris-rice-go-light-your-world-lyrics-128-ytshorts.savetube.me">
            <a:hlinkClick r:id="" action="ppaction://media"/>
            <a:extLst>
              <a:ext uri="{FF2B5EF4-FFF2-40B4-BE49-F238E27FC236}">
                <a16:creationId xmlns:a16="http://schemas.microsoft.com/office/drawing/2014/main" id="{B81E48DF-F830-F9D0-ED9A-303B831CC0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5080" y="5161408"/>
            <a:ext cx="1169848" cy="1169848"/>
          </a:xfrm>
          <a:prstGeom prst="rect">
            <a:avLst/>
          </a:prstGeom>
        </p:spPr>
      </p:pic>
    </p:spTree>
    <p:extLst>
      <p:ext uri="{BB962C8B-B14F-4D97-AF65-F5344CB8AC3E}">
        <p14:creationId xmlns:p14="http://schemas.microsoft.com/office/powerpoint/2010/main" val="385363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E7614-8536-2EBC-412F-9CE83D273D4F}"/>
              </a:ext>
            </a:extLst>
          </p:cNvPr>
          <p:cNvSpPr>
            <a:spLocks noGrp="1"/>
          </p:cNvSpPr>
          <p:nvPr>
            <p:ph type="title"/>
          </p:nvPr>
        </p:nvSpPr>
        <p:spPr/>
        <p:txBody>
          <a:bodyPr/>
          <a:lstStyle/>
          <a:p>
            <a:r>
              <a:rPr lang="en-GB" dirty="0"/>
              <a:t>The Lasallian Global Mission</a:t>
            </a:r>
          </a:p>
        </p:txBody>
      </p:sp>
      <p:sp>
        <p:nvSpPr>
          <p:cNvPr id="3" name="Text Placeholder 2">
            <a:extLst>
              <a:ext uri="{FF2B5EF4-FFF2-40B4-BE49-F238E27FC236}">
                <a16:creationId xmlns:a16="http://schemas.microsoft.com/office/drawing/2014/main" id="{4C743C9C-8E6C-A8D6-5271-57537EA1733D}"/>
              </a:ext>
            </a:extLst>
          </p:cNvPr>
          <p:cNvSpPr>
            <a:spLocks noGrp="1"/>
          </p:cNvSpPr>
          <p:nvPr>
            <p:ph type="body" idx="1"/>
          </p:nvPr>
        </p:nvSpPr>
        <p:spPr/>
        <p:txBody>
          <a:bodyPr>
            <a:normAutofit fontScale="92500" lnSpcReduction="10000"/>
          </a:bodyPr>
          <a:lstStyle/>
          <a:p>
            <a:r>
              <a:rPr lang="en-GB" dirty="0"/>
              <a:t>Here are one slide excerpts from ‘One Year in Mission together’</a:t>
            </a:r>
          </a:p>
          <a:p>
            <a:r>
              <a:rPr lang="en-GB" dirty="0">
                <a:hlinkClick r:id="rId2"/>
              </a:rPr>
              <a:t>https://drive.google.com/file/d/1E2lEgrDKj7VDF87l8l0ZWSDNbMFzn_qX/view?usp=sharing</a:t>
            </a:r>
            <a:r>
              <a:rPr lang="en-GB" dirty="0"/>
              <a:t> </a:t>
            </a:r>
          </a:p>
          <a:p>
            <a:r>
              <a:rPr lang="en-GB" dirty="0"/>
              <a:t>This highlights the variety of Lasallian projects which exist around the world.</a:t>
            </a:r>
          </a:p>
        </p:txBody>
      </p:sp>
    </p:spTree>
    <p:extLst>
      <p:ext uri="{BB962C8B-B14F-4D97-AF65-F5344CB8AC3E}">
        <p14:creationId xmlns:p14="http://schemas.microsoft.com/office/powerpoint/2010/main" val="2958893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98307FA3-249D-767B-D851-71EDB3502DA6}"/>
              </a:ext>
            </a:extLst>
          </p:cNvPr>
          <p:cNvPicPr>
            <a:picLocks noChangeAspect="1"/>
          </p:cNvPicPr>
          <p:nvPr/>
        </p:nvPicPr>
        <p:blipFill>
          <a:blip r:embed="rId2"/>
          <a:srcRect t="2078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1F4F69E-5BC4-471A-1933-02A342AEFC5A}"/>
              </a:ext>
            </a:extLst>
          </p:cNvPr>
          <p:cNvSpPr txBox="1"/>
          <p:nvPr/>
        </p:nvSpPr>
        <p:spPr>
          <a:xfrm>
            <a:off x="6803923" y="270770"/>
            <a:ext cx="4832555" cy="744836"/>
          </a:xfrm>
          <a:prstGeom prst="rect">
            <a:avLst/>
          </a:prstGeom>
        </p:spPr>
        <p:txBody>
          <a:bodyPr vert="horz" lIns="91440" tIns="45720" rIns="91440" bIns="45720" rtlCol="0" anchor="ctr">
            <a:normAutofit fontScale="70000" lnSpcReduction="20000"/>
          </a:bodyPr>
          <a:lstStyle/>
          <a:p>
            <a:pPr algn="ctr">
              <a:lnSpc>
                <a:spcPct val="90000"/>
              </a:lnSpc>
              <a:spcBef>
                <a:spcPct val="0"/>
              </a:spcBef>
              <a:spcAft>
                <a:spcPts val="600"/>
              </a:spcAft>
            </a:pPr>
            <a:r>
              <a:rPr lang="en-US" sz="3600" b="1" dirty="0">
                <a:solidFill>
                  <a:schemeClr val="tx1">
                    <a:lumMod val="85000"/>
                    <a:lumOff val="15000"/>
                  </a:schemeClr>
                </a:solidFill>
                <a:effectLst>
                  <a:outerShdw blurRad="38100" dist="38100" dir="2700000" algn="tl">
                    <a:srgbClr val="000000">
                      <a:alpha val="43137"/>
                    </a:srgbClr>
                  </a:outerShdw>
                </a:effectLst>
                <a:latin typeface="+mj-lt"/>
                <a:ea typeface="+mj-ea"/>
                <a:cs typeface="+mj-cs"/>
              </a:rPr>
              <a:t>The Fratelli Project</a:t>
            </a:r>
          </a:p>
          <a:p>
            <a:pPr algn="ctr">
              <a:lnSpc>
                <a:spcPct val="90000"/>
              </a:lnSpc>
              <a:spcBef>
                <a:spcPct val="0"/>
              </a:spcBef>
              <a:spcAft>
                <a:spcPts val="600"/>
              </a:spcAft>
            </a:pPr>
            <a:r>
              <a:rPr lang="en-US" sz="3600" b="1" dirty="0">
                <a:solidFill>
                  <a:schemeClr val="tx1">
                    <a:lumMod val="85000"/>
                    <a:lumOff val="15000"/>
                  </a:schemeClr>
                </a:solidFill>
                <a:effectLst>
                  <a:outerShdw blurRad="38100" dist="38100" dir="2700000" algn="tl">
                    <a:srgbClr val="000000">
                      <a:alpha val="43137"/>
                    </a:srgbClr>
                  </a:outerShdw>
                </a:effectLst>
                <a:latin typeface="+mj-lt"/>
                <a:ea typeface="+mj-ea"/>
                <a:cs typeface="+mj-cs"/>
              </a:rPr>
              <a:t>Lebanon</a:t>
            </a:r>
          </a:p>
        </p:txBody>
      </p:sp>
      <p:sp>
        <p:nvSpPr>
          <p:cNvPr id="7" name="TextBox 6">
            <a:extLst>
              <a:ext uri="{FF2B5EF4-FFF2-40B4-BE49-F238E27FC236}">
                <a16:creationId xmlns:a16="http://schemas.microsoft.com/office/drawing/2014/main" id="{6181A4F3-073B-B407-CC3E-87D844409666}"/>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C1</a:t>
            </a:r>
          </a:p>
        </p:txBody>
      </p:sp>
    </p:spTree>
    <p:extLst>
      <p:ext uri="{BB962C8B-B14F-4D97-AF65-F5344CB8AC3E}">
        <p14:creationId xmlns:p14="http://schemas.microsoft.com/office/powerpoint/2010/main" val="4086985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A3044FA-BF02-CA64-6AA5-8717CA4063C8}"/>
              </a:ext>
            </a:extLst>
          </p:cNvPr>
          <p:cNvPicPr>
            <a:picLocks noChangeAspect="1"/>
          </p:cNvPicPr>
          <p:nvPr/>
        </p:nvPicPr>
        <p:blipFill>
          <a:blip r:embed="rId2"/>
          <a:srcRect t="2050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3A6A094-93DA-07B3-9BB8-7E98C6A87535}"/>
              </a:ext>
            </a:extLst>
          </p:cNvPr>
          <p:cNvSpPr txBox="1"/>
          <p:nvPr/>
        </p:nvSpPr>
        <p:spPr>
          <a:xfrm>
            <a:off x="5978012" y="0"/>
            <a:ext cx="6361471" cy="1200329"/>
          </a:xfrm>
          <a:prstGeom prst="rect">
            <a:avLst/>
          </a:prstGeom>
          <a:noFill/>
        </p:spPr>
        <p:txBody>
          <a:bodyPr wrap="square" rtlCol="0">
            <a:spAutoFit/>
          </a:bodyPr>
          <a:lstStyle/>
          <a:p>
            <a:pPr algn="ctr"/>
            <a:r>
              <a:rPr lang="en-GB" sz="3600" b="1" dirty="0"/>
              <a:t>Foyer </a:t>
            </a:r>
            <a:r>
              <a:rPr lang="en-GB" sz="3600" b="1" dirty="0" err="1"/>
              <a:t>Akwaba</a:t>
            </a:r>
            <a:endParaRPr lang="en-GB" sz="3600" b="1" dirty="0"/>
          </a:p>
          <a:p>
            <a:pPr algn="ctr"/>
            <a:r>
              <a:rPr lang="en-GB" sz="3600" b="1" dirty="0"/>
              <a:t>Abidjan Lagune, Ivory Coast</a:t>
            </a:r>
          </a:p>
        </p:txBody>
      </p:sp>
      <p:sp>
        <p:nvSpPr>
          <p:cNvPr id="2" name="TextBox 1">
            <a:extLst>
              <a:ext uri="{FF2B5EF4-FFF2-40B4-BE49-F238E27FC236}">
                <a16:creationId xmlns:a16="http://schemas.microsoft.com/office/drawing/2014/main" id="{C1E97DEB-1CAC-7302-9E54-3ADDA2535841}"/>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C2</a:t>
            </a:r>
          </a:p>
        </p:txBody>
      </p:sp>
    </p:spTree>
    <p:extLst>
      <p:ext uri="{BB962C8B-B14F-4D97-AF65-F5344CB8AC3E}">
        <p14:creationId xmlns:p14="http://schemas.microsoft.com/office/powerpoint/2010/main" val="1005860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4025263-0C4A-E0C9-28BB-BA88A106D3AD}"/>
              </a:ext>
            </a:extLst>
          </p:cNvPr>
          <p:cNvPicPr>
            <a:picLocks noChangeAspect="1"/>
          </p:cNvPicPr>
          <p:nvPr/>
        </p:nvPicPr>
        <p:blipFill>
          <a:blip r:embed="rId2"/>
          <a:srcRect t="21067"/>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24BD127-8C04-47E0-735F-7FFA1C0C013F}"/>
              </a:ext>
            </a:extLst>
          </p:cNvPr>
          <p:cNvSpPr txBox="1"/>
          <p:nvPr/>
        </p:nvSpPr>
        <p:spPr>
          <a:xfrm>
            <a:off x="6096000" y="98322"/>
            <a:ext cx="6223819" cy="1292662"/>
          </a:xfrm>
          <a:prstGeom prst="rect">
            <a:avLst/>
          </a:prstGeom>
          <a:noFill/>
        </p:spPr>
        <p:txBody>
          <a:bodyPr wrap="square" rtlCol="0">
            <a:spAutoFit/>
          </a:bodyPr>
          <a:lstStyle/>
          <a:p>
            <a:pPr algn="ctr"/>
            <a:r>
              <a:rPr lang="en-GB" sz="2000" b="1" dirty="0"/>
              <a:t>Fighting against </a:t>
            </a:r>
            <a:r>
              <a:rPr lang="en-GB" sz="2000" b="1" dirty="0" err="1"/>
              <a:t>gener</a:t>
            </a:r>
            <a:r>
              <a:rPr lang="en-GB" sz="2000" b="1" dirty="0"/>
              <a:t> based violence, </a:t>
            </a:r>
          </a:p>
          <a:p>
            <a:pPr algn="ctr"/>
            <a:r>
              <a:rPr lang="en-GB" sz="2000" b="1" dirty="0" err="1"/>
              <a:t>funacion</a:t>
            </a:r>
            <a:r>
              <a:rPr lang="en-GB" sz="2000" b="1" dirty="0"/>
              <a:t> </a:t>
            </a:r>
            <a:r>
              <a:rPr lang="en-GB" sz="2000" b="1" dirty="0" err="1"/>
              <a:t>Mujer</a:t>
            </a:r>
            <a:r>
              <a:rPr lang="en-GB" sz="2000" b="1" dirty="0"/>
              <a:t> </a:t>
            </a:r>
            <a:r>
              <a:rPr lang="en-GB" sz="2000" b="1" dirty="0" err="1"/>
              <a:t>Iglesia</a:t>
            </a:r>
            <a:endParaRPr lang="en-GB" sz="2000" b="1" dirty="0"/>
          </a:p>
          <a:p>
            <a:pPr algn="ctr"/>
            <a:r>
              <a:rPr lang="en-GB" sz="2000" b="1" dirty="0"/>
              <a:t>(</a:t>
            </a:r>
            <a:r>
              <a:rPr lang="en-GB" sz="2000" b="1" dirty="0" err="1"/>
              <a:t>Fu.M.I</a:t>
            </a:r>
            <a:r>
              <a:rPr lang="en-GB" sz="2000" b="1" dirty="0"/>
              <a:t>)</a:t>
            </a:r>
          </a:p>
          <a:p>
            <a:pPr algn="ctr"/>
            <a:endParaRPr lang="en-GB" b="1" dirty="0"/>
          </a:p>
        </p:txBody>
      </p:sp>
      <p:sp>
        <p:nvSpPr>
          <p:cNvPr id="2" name="TextBox 1">
            <a:extLst>
              <a:ext uri="{FF2B5EF4-FFF2-40B4-BE49-F238E27FC236}">
                <a16:creationId xmlns:a16="http://schemas.microsoft.com/office/drawing/2014/main" id="{CBACFBA0-0D8C-7710-1C36-A60A6A4C1521}"/>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C3</a:t>
            </a:r>
          </a:p>
        </p:txBody>
      </p:sp>
    </p:spTree>
    <p:extLst>
      <p:ext uri="{BB962C8B-B14F-4D97-AF65-F5344CB8AC3E}">
        <p14:creationId xmlns:p14="http://schemas.microsoft.com/office/powerpoint/2010/main" val="248174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1A5-F00B-005C-BA9B-270D07FE1649}"/>
              </a:ext>
            </a:extLst>
          </p:cNvPr>
          <p:cNvSpPr>
            <a:spLocks noGrp="1"/>
          </p:cNvSpPr>
          <p:nvPr>
            <p:ph type="title"/>
          </p:nvPr>
        </p:nvSpPr>
        <p:spPr>
          <a:xfrm>
            <a:off x="831850" y="1709738"/>
            <a:ext cx="6489024" cy="2852737"/>
          </a:xfrm>
        </p:spPr>
        <p:txBody>
          <a:bodyPr>
            <a:normAutofit fontScale="90000"/>
          </a:bodyPr>
          <a:lstStyle/>
          <a:p>
            <a:r>
              <a:rPr lang="en-GB" dirty="0"/>
              <a:t>An introduction to the International Lasallian days of Peace 2024</a:t>
            </a:r>
          </a:p>
        </p:txBody>
      </p:sp>
      <p:pic>
        <p:nvPicPr>
          <p:cNvPr id="4" name="Picture 3">
            <a:extLst>
              <a:ext uri="{FF2B5EF4-FFF2-40B4-BE49-F238E27FC236}">
                <a16:creationId xmlns:a16="http://schemas.microsoft.com/office/drawing/2014/main" id="{D5C35C83-3381-AF84-0427-B39A39E53F9B}"/>
              </a:ext>
            </a:extLst>
          </p:cNvPr>
          <p:cNvPicPr>
            <a:picLocks noChangeAspect="1"/>
          </p:cNvPicPr>
          <p:nvPr/>
        </p:nvPicPr>
        <p:blipFill>
          <a:blip r:embed="rId2"/>
          <a:stretch>
            <a:fillRect/>
          </a:stretch>
        </p:blipFill>
        <p:spPr>
          <a:xfrm>
            <a:off x="7320874" y="0"/>
            <a:ext cx="4871126" cy="6846401"/>
          </a:xfrm>
          <a:prstGeom prst="rect">
            <a:avLst/>
          </a:prstGeom>
        </p:spPr>
      </p:pic>
    </p:spTree>
    <p:extLst>
      <p:ext uri="{BB962C8B-B14F-4D97-AF65-F5344CB8AC3E}">
        <p14:creationId xmlns:p14="http://schemas.microsoft.com/office/powerpoint/2010/main" val="2660612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4C199B-16C0-DAFA-F5E9-77321675BBD3}"/>
              </a:ext>
            </a:extLst>
          </p:cNvPr>
          <p:cNvPicPr>
            <a:picLocks noChangeAspect="1"/>
          </p:cNvPicPr>
          <p:nvPr/>
        </p:nvPicPr>
        <p:blipFill>
          <a:blip r:embed="rId2"/>
          <a:srcRect t="20228"/>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3DF045C-2E7F-FC6F-56B4-EE196699C36B}"/>
              </a:ext>
            </a:extLst>
          </p:cNvPr>
          <p:cNvSpPr txBox="1"/>
          <p:nvPr/>
        </p:nvSpPr>
        <p:spPr>
          <a:xfrm>
            <a:off x="7521677" y="0"/>
            <a:ext cx="3500284" cy="1015663"/>
          </a:xfrm>
          <a:prstGeom prst="rect">
            <a:avLst/>
          </a:prstGeom>
          <a:noFill/>
        </p:spPr>
        <p:txBody>
          <a:bodyPr wrap="square" rtlCol="0">
            <a:spAutoFit/>
          </a:bodyPr>
          <a:lstStyle/>
          <a:p>
            <a:pPr algn="ctr"/>
            <a:r>
              <a:rPr lang="en-GB" sz="2000" b="1" dirty="0"/>
              <a:t>Reaching the Unreached – RTU</a:t>
            </a:r>
          </a:p>
          <a:p>
            <a:pPr algn="ctr"/>
            <a:r>
              <a:rPr lang="en-GB" sz="2000" b="1" dirty="0"/>
              <a:t>Madurai, Tamil Nadu, India</a:t>
            </a:r>
          </a:p>
        </p:txBody>
      </p:sp>
      <p:sp>
        <p:nvSpPr>
          <p:cNvPr id="2" name="TextBox 1">
            <a:extLst>
              <a:ext uri="{FF2B5EF4-FFF2-40B4-BE49-F238E27FC236}">
                <a16:creationId xmlns:a16="http://schemas.microsoft.com/office/drawing/2014/main" id="{1BAC3E04-CFA3-AE74-5CD1-989F3B1D5D21}"/>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C4</a:t>
            </a:r>
          </a:p>
        </p:txBody>
      </p:sp>
    </p:spTree>
    <p:extLst>
      <p:ext uri="{BB962C8B-B14F-4D97-AF65-F5344CB8AC3E}">
        <p14:creationId xmlns:p14="http://schemas.microsoft.com/office/powerpoint/2010/main" val="2340186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E9C6063-CC70-2013-E78E-8A19E0B57688}"/>
              </a:ext>
            </a:extLst>
          </p:cNvPr>
          <p:cNvPicPr>
            <a:picLocks noChangeAspect="1"/>
          </p:cNvPicPr>
          <p:nvPr/>
        </p:nvPicPr>
        <p:blipFill>
          <a:blip r:embed="rId2"/>
          <a:srcRect t="20228"/>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53A4F26-CBBC-FC2F-2AA8-D9E2D96DB881}"/>
              </a:ext>
            </a:extLst>
          </p:cNvPr>
          <p:cNvSpPr txBox="1"/>
          <p:nvPr/>
        </p:nvSpPr>
        <p:spPr>
          <a:xfrm>
            <a:off x="7403691" y="255639"/>
            <a:ext cx="3755923" cy="830997"/>
          </a:xfrm>
          <a:prstGeom prst="rect">
            <a:avLst/>
          </a:prstGeom>
          <a:noFill/>
        </p:spPr>
        <p:txBody>
          <a:bodyPr wrap="square" rtlCol="0">
            <a:spAutoFit/>
          </a:bodyPr>
          <a:lstStyle/>
          <a:p>
            <a:pPr algn="ctr"/>
            <a:r>
              <a:rPr lang="en-GB" sz="2400" b="1" dirty="0">
                <a:effectLst>
                  <a:outerShdw blurRad="38100" dist="38100" dir="2700000" algn="tl">
                    <a:srgbClr val="000000">
                      <a:alpha val="43137"/>
                    </a:srgbClr>
                  </a:outerShdw>
                </a:effectLst>
              </a:rPr>
              <a:t>Institute </a:t>
            </a:r>
            <a:r>
              <a:rPr lang="en-GB" sz="2400" b="1" dirty="0" err="1">
                <a:effectLst>
                  <a:outerShdw blurRad="38100" dist="38100" dir="2700000" algn="tl">
                    <a:srgbClr val="000000">
                      <a:alpha val="43137"/>
                    </a:srgbClr>
                  </a:outerShdw>
                </a:effectLst>
              </a:rPr>
              <a:t>Tumba</a:t>
            </a:r>
            <a:endParaRPr lang="en-GB" sz="2400" b="1" dirty="0">
              <a:effectLst>
                <a:outerShdw blurRad="38100" dist="38100" dir="2700000" algn="tl">
                  <a:srgbClr val="000000">
                    <a:alpha val="43137"/>
                  </a:srgbClr>
                </a:outerShdw>
              </a:effectLst>
            </a:endParaRPr>
          </a:p>
          <a:p>
            <a:pPr algn="ctr"/>
            <a:r>
              <a:rPr lang="en-GB" sz="2400" b="1" dirty="0" err="1">
                <a:effectLst>
                  <a:outerShdw blurRad="38100" dist="38100" dir="2700000" algn="tl">
                    <a:srgbClr val="000000">
                      <a:alpha val="43137"/>
                    </a:srgbClr>
                  </a:outerShdw>
                </a:effectLst>
              </a:rPr>
              <a:t>Kunda</a:t>
            </a:r>
            <a:r>
              <a:rPr lang="en-GB" sz="2400" b="1" dirty="0">
                <a:effectLst>
                  <a:outerShdw blurRad="38100" dist="38100" dir="2700000" algn="tl">
                    <a:srgbClr val="000000">
                      <a:alpha val="43137"/>
                    </a:srgbClr>
                  </a:outerShdw>
                </a:effectLst>
              </a:rPr>
              <a:t> Dia </a:t>
            </a:r>
            <a:r>
              <a:rPr lang="en-GB" sz="2400" b="1" dirty="0" err="1">
                <a:effectLst>
                  <a:outerShdw blurRad="38100" dist="38100" dir="2700000" algn="tl">
                    <a:srgbClr val="000000">
                      <a:alpha val="43137"/>
                    </a:srgbClr>
                  </a:outerShdw>
                </a:effectLst>
              </a:rPr>
              <a:t>Zayi</a:t>
            </a:r>
            <a:endParaRPr lang="en-GB" sz="2400"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98678C53-2062-6209-3AEA-5FCB8AABDD8E}"/>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C5</a:t>
            </a:r>
          </a:p>
        </p:txBody>
      </p:sp>
    </p:spTree>
    <p:extLst>
      <p:ext uri="{BB962C8B-B14F-4D97-AF65-F5344CB8AC3E}">
        <p14:creationId xmlns:p14="http://schemas.microsoft.com/office/powerpoint/2010/main" val="4176631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B4896E-CFE3-9FF6-E132-DEC5AFC3F5DB}"/>
              </a:ext>
            </a:extLst>
          </p:cNvPr>
          <p:cNvPicPr>
            <a:picLocks noChangeAspect="1"/>
          </p:cNvPicPr>
          <p:nvPr/>
        </p:nvPicPr>
        <p:blipFill>
          <a:blip r:embed="rId2"/>
          <a:srcRect t="20228"/>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423D8807-CEAB-33D0-3861-EDDE91B5EF36}"/>
              </a:ext>
            </a:extLst>
          </p:cNvPr>
          <p:cNvSpPr txBox="1"/>
          <p:nvPr/>
        </p:nvSpPr>
        <p:spPr>
          <a:xfrm>
            <a:off x="7639665" y="255638"/>
            <a:ext cx="3333135" cy="830997"/>
          </a:xfrm>
          <a:prstGeom prst="rect">
            <a:avLst/>
          </a:prstGeom>
          <a:noFill/>
        </p:spPr>
        <p:txBody>
          <a:bodyPr wrap="square" rtlCol="0">
            <a:spAutoFit/>
          </a:bodyPr>
          <a:lstStyle/>
          <a:p>
            <a:pPr algn="ctr"/>
            <a:r>
              <a:rPr lang="en-GB" sz="2400" b="1" dirty="0">
                <a:effectLst>
                  <a:outerShdw blurRad="38100" dist="38100" dir="2700000" algn="tl">
                    <a:srgbClr val="000000">
                      <a:alpha val="43137"/>
                    </a:srgbClr>
                  </a:outerShdw>
                </a:effectLst>
              </a:rPr>
              <a:t>Universidad La Salle</a:t>
            </a:r>
          </a:p>
          <a:p>
            <a:pPr algn="ctr"/>
            <a:r>
              <a:rPr lang="en-GB" sz="2400" b="1" dirty="0">
                <a:effectLst>
                  <a:outerShdw blurRad="38100" dist="38100" dir="2700000" algn="tl">
                    <a:srgbClr val="000000">
                      <a:alpha val="43137"/>
                    </a:srgbClr>
                  </a:outerShdw>
                </a:effectLst>
              </a:rPr>
              <a:t>San Jose, Costa Rica</a:t>
            </a:r>
          </a:p>
        </p:txBody>
      </p:sp>
      <p:sp>
        <p:nvSpPr>
          <p:cNvPr id="2" name="TextBox 1">
            <a:extLst>
              <a:ext uri="{FF2B5EF4-FFF2-40B4-BE49-F238E27FC236}">
                <a16:creationId xmlns:a16="http://schemas.microsoft.com/office/drawing/2014/main" id="{687BCCC1-A9E6-A12F-1B5C-0B96B480B375}"/>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C6</a:t>
            </a:r>
          </a:p>
        </p:txBody>
      </p:sp>
    </p:spTree>
    <p:extLst>
      <p:ext uri="{BB962C8B-B14F-4D97-AF65-F5344CB8AC3E}">
        <p14:creationId xmlns:p14="http://schemas.microsoft.com/office/powerpoint/2010/main" val="1644468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D8A0EC-C3EB-136A-533F-E4EE6FC2DC96}"/>
              </a:ext>
            </a:extLst>
          </p:cNvPr>
          <p:cNvPicPr>
            <a:picLocks noChangeAspect="1"/>
          </p:cNvPicPr>
          <p:nvPr/>
        </p:nvPicPr>
        <p:blipFill>
          <a:blip r:embed="rId2"/>
          <a:srcRect t="2022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5963A97-9DB2-1E73-717F-2D42AD534E7C}"/>
              </a:ext>
            </a:extLst>
          </p:cNvPr>
          <p:cNvSpPr txBox="1"/>
          <p:nvPr/>
        </p:nvSpPr>
        <p:spPr>
          <a:xfrm>
            <a:off x="7030065" y="235974"/>
            <a:ext cx="4748980" cy="830997"/>
          </a:xfrm>
          <a:prstGeom prst="rect">
            <a:avLst/>
          </a:prstGeom>
          <a:noFill/>
        </p:spPr>
        <p:txBody>
          <a:bodyPr wrap="square" rtlCol="0">
            <a:spAutoFit/>
          </a:bodyPr>
          <a:lstStyle/>
          <a:p>
            <a:pPr algn="ctr"/>
            <a:r>
              <a:rPr lang="en-GB" sz="2400" b="1" dirty="0">
                <a:effectLst>
                  <a:outerShdw blurRad="38100" dist="38100" dir="2700000" algn="tl">
                    <a:srgbClr val="000000">
                      <a:alpha val="43137"/>
                    </a:srgbClr>
                  </a:outerShdw>
                </a:effectLst>
              </a:rPr>
              <a:t>San Miguel Schools</a:t>
            </a:r>
          </a:p>
          <a:p>
            <a:pPr algn="ctr"/>
            <a:r>
              <a:rPr lang="en-GB" sz="2400" b="1" dirty="0">
                <a:effectLst>
                  <a:outerShdw blurRad="38100" dist="38100" dir="2700000" algn="tl">
                    <a:srgbClr val="000000">
                      <a:alpha val="43137"/>
                    </a:srgbClr>
                  </a:outerShdw>
                </a:effectLst>
              </a:rPr>
              <a:t>USA</a:t>
            </a:r>
          </a:p>
        </p:txBody>
      </p:sp>
      <p:sp>
        <p:nvSpPr>
          <p:cNvPr id="2" name="TextBox 1">
            <a:extLst>
              <a:ext uri="{FF2B5EF4-FFF2-40B4-BE49-F238E27FC236}">
                <a16:creationId xmlns:a16="http://schemas.microsoft.com/office/drawing/2014/main" id="{F5BF9C77-8050-67F3-2C50-77190CCAB8F5}"/>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C7</a:t>
            </a:r>
          </a:p>
        </p:txBody>
      </p:sp>
    </p:spTree>
    <p:extLst>
      <p:ext uri="{BB962C8B-B14F-4D97-AF65-F5344CB8AC3E}">
        <p14:creationId xmlns:p14="http://schemas.microsoft.com/office/powerpoint/2010/main" val="3768481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4EE11B-A578-FCDA-BB18-21747EB83B09}"/>
              </a:ext>
            </a:extLst>
          </p:cNvPr>
          <p:cNvPicPr>
            <a:picLocks noChangeAspect="1"/>
          </p:cNvPicPr>
          <p:nvPr/>
        </p:nvPicPr>
        <p:blipFill>
          <a:blip r:embed="rId2"/>
          <a:srcRect t="2078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95F68BFA-CD86-A6FE-EF1B-9B750D94CC0D}"/>
              </a:ext>
            </a:extLst>
          </p:cNvPr>
          <p:cNvSpPr txBox="1"/>
          <p:nvPr/>
        </p:nvSpPr>
        <p:spPr>
          <a:xfrm>
            <a:off x="7629832" y="19664"/>
            <a:ext cx="3274142" cy="1200329"/>
          </a:xfrm>
          <a:prstGeom prst="rect">
            <a:avLst/>
          </a:prstGeom>
          <a:noFill/>
        </p:spPr>
        <p:txBody>
          <a:bodyPr wrap="square" rtlCol="0">
            <a:spAutoFit/>
          </a:bodyPr>
          <a:lstStyle/>
          <a:p>
            <a:pPr algn="ctr"/>
            <a:r>
              <a:rPr lang="en-GB" sz="2400" b="1" dirty="0">
                <a:effectLst>
                  <a:outerShdw blurRad="38100" dist="38100" dir="2700000" algn="tl">
                    <a:srgbClr val="000000">
                      <a:alpha val="43137"/>
                    </a:srgbClr>
                  </a:outerShdw>
                </a:effectLst>
              </a:rPr>
              <a:t>Escuela Jose Maria </a:t>
            </a:r>
            <a:r>
              <a:rPr lang="en-GB" sz="2400" b="1" dirty="0" err="1">
                <a:effectLst>
                  <a:outerShdw blurRad="38100" dist="38100" dir="2700000" algn="tl">
                    <a:srgbClr val="000000">
                      <a:alpha val="43137"/>
                    </a:srgbClr>
                  </a:outerShdw>
                </a:effectLst>
              </a:rPr>
              <a:t>Bogarin</a:t>
            </a:r>
            <a:endParaRPr lang="en-GB" sz="2400" b="1" dirty="0">
              <a:effectLst>
                <a:outerShdw blurRad="38100" dist="38100" dir="2700000" algn="tl">
                  <a:srgbClr val="000000">
                    <a:alpha val="43137"/>
                  </a:srgbClr>
                </a:outerShdw>
              </a:effectLst>
            </a:endParaRPr>
          </a:p>
          <a:p>
            <a:pPr algn="ctr"/>
            <a:r>
              <a:rPr lang="en-GB" sz="2400" b="1" dirty="0">
                <a:effectLst>
                  <a:outerShdw blurRad="38100" dist="38100" dir="2700000" algn="tl">
                    <a:srgbClr val="000000">
                      <a:alpha val="43137"/>
                    </a:srgbClr>
                  </a:outerShdw>
                </a:effectLst>
              </a:rPr>
              <a:t>Asuncion, Paraguay</a:t>
            </a:r>
          </a:p>
        </p:txBody>
      </p:sp>
      <p:sp>
        <p:nvSpPr>
          <p:cNvPr id="2" name="TextBox 1">
            <a:extLst>
              <a:ext uri="{FF2B5EF4-FFF2-40B4-BE49-F238E27FC236}">
                <a16:creationId xmlns:a16="http://schemas.microsoft.com/office/drawing/2014/main" id="{0FB125E0-C624-3F1A-1995-92EA282DA83A}"/>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C8</a:t>
            </a:r>
          </a:p>
        </p:txBody>
      </p:sp>
    </p:spTree>
    <p:extLst>
      <p:ext uri="{BB962C8B-B14F-4D97-AF65-F5344CB8AC3E}">
        <p14:creationId xmlns:p14="http://schemas.microsoft.com/office/powerpoint/2010/main" val="2698165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E4CA99-7CCD-F13E-C9D8-651949AB3737}"/>
              </a:ext>
            </a:extLst>
          </p:cNvPr>
          <p:cNvPicPr>
            <a:picLocks noChangeAspect="1"/>
          </p:cNvPicPr>
          <p:nvPr/>
        </p:nvPicPr>
        <p:blipFill>
          <a:blip r:embed="rId2"/>
          <a:srcRect t="20228"/>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8FB6E27E-2214-CED7-5555-230BCB4D670B}"/>
              </a:ext>
            </a:extLst>
          </p:cNvPr>
          <p:cNvSpPr txBox="1"/>
          <p:nvPr/>
        </p:nvSpPr>
        <p:spPr>
          <a:xfrm>
            <a:off x="7560245" y="56053"/>
            <a:ext cx="3087329" cy="1015663"/>
          </a:xfrm>
          <a:prstGeom prst="rect">
            <a:avLst/>
          </a:prstGeom>
          <a:noFill/>
        </p:spPr>
        <p:txBody>
          <a:bodyPr wrap="square" rtlCol="0">
            <a:spAutoFit/>
          </a:bodyPr>
          <a:lstStyle/>
          <a:p>
            <a:pPr algn="ctr"/>
            <a:r>
              <a:rPr lang="en-GB" sz="2000" b="1" dirty="0">
                <a:effectLst>
                  <a:outerShdw blurRad="38100" dist="38100" dir="2700000" algn="tl">
                    <a:srgbClr val="000000">
                      <a:alpha val="43137"/>
                    </a:srgbClr>
                  </a:outerShdw>
                </a:effectLst>
              </a:rPr>
              <a:t>Bamboo School</a:t>
            </a:r>
          </a:p>
          <a:p>
            <a:pPr algn="ctr"/>
            <a:r>
              <a:rPr lang="en-GB" sz="2000" b="1" dirty="0">
                <a:effectLst>
                  <a:outerShdw blurRad="38100" dist="38100" dir="2700000" algn="tl">
                    <a:srgbClr val="000000">
                      <a:alpha val="43137"/>
                    </a:srgbClr>
                  </a:outerShdw>
                </a:effectLst>
              </a:rPr>
              <a:t>Three Pagodas Pass, Kanchanaburi, Thailand</a:t>
            </a:r>
          </a:p>
        </p:txBody>
      </p:sp>
      <p:sp>
        <p:nvSpPr>
          <p:cNvPr id="2" name="TextBox 1">
            <a:extLst>
              <a:ext uri="{FF2B5EF4-FFF2-40B4-BE49-F238E27FC236}">
                <a16:creationId xmlns:a16="http://schemas.microsoft.com/office/drawing/2014/main" id="{E0968733-016D-B779-2BA8-C75AF18493BE}"/>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C9</a:t>
            </a:r>
          </a:p>
        </p:txBody>
      </p:sp>
    </p:spTree>
    <p:extLst>
      <p:ext uri="{BB962C8B-B14F-4D97-AF65-F5344CB8AC3E}">
        <p14:creationId xmlns:p14="http://schemas.microsoft.com/office/powerpoint/2010/main" val="654540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A436C3-D74A-EF01-22AC-4520C6F828A2}"/>
              </a:ext>
            </a:extLst>
          </p:cNvPr>
          <p:cNvSpPr txBox="1"/>
          <p:nvPr/>
        </p:nvSpPr>
        <p:spPr>
          <a:xfrm>
            <a:off x="530942" y="285135"/>
            <a:ext cx="11100619" cy="4893647"/>
          </a:xfrm>
          <a:prstGeom prst="rect">
            <a:avLst/>
          </a:prstGeom>
          <a:noFill/>
        </p:spPr>
        <p:txBody>
          <a:bodyPr wrap="square" rtlCol="0">
            <a:spAutoFit/>
          </a:bodyPr>
          <a:lstStyle/>
          <a:p>
            <a:r>
              <a:rPr lang="en-GB" sz="2400" b="1" dirty="0"/>
              <a:t>Find out more about projects that the Lasallian Mission serves.</a:t>
            </a:r>
          </a:p>
          <a:p>
            <a:endParaRPr lang="en-GB" dirty="0"/>
          </a:p>
          <a:p>
            <a:r>
              <a:rPr lang="en-GB" dirty="0">
                <a:hlinkClick r:id="rId2"/>
              </a:rPr>
              <a:t>https://www.lasalle.org/en/lasallian-reflection-10-our-heart-is-in-the-peripheries/</a:t>
            </a:r>
            <a:r>
              <a:rPr lang="en-GB" dirty="0"/>
              <a:t> </a:t>
            </a:r>
          </a:p>
          <a:p>
            <a:endParaRPr lang="en-GB" dirty="0"/>
          </a:p>
          <a:p>
            <a:r>
              <a:rPr lang="en-GB" dirty="0"/>
              <a:t>Volunteer opportunities in India</a:t>
            </a:r>
          </a:p>
          <a:p>
            <a:r>
              <a:rPr lang="en-GB" dirty="0">
                <a:hlinkClick r:id="rId3"/>
              </a:rPr>
              <a:t>https://drive.google.com/file/d/1DWU4Bb6Tv76-wvtAmb7Ufbxe9up7aHhU/view?usp=sharing</a:t>
            </a:r>
            <a:r>
              <a:rPr lang="en-GB" dirty="0"/>
              <a:t> </a:t>
            </a:r>
          </a:p>
          <a:p>
            <a:endParaRPr lang="en-GB" dirty="0"/>
          </a:p>
          <a:p>
            <a:r>
              <a:rPr lang="en-GB" dirty="0"/>
              <a:t>One Year in Mission together</a:t>
            </a:r>
          </a:p>
          <a:p>
            <a:r>
              <a:rPr lang="en-GB" dirty="0">
                <a:hlinkClick r:id="rId4"/>
              </a:rPr>
              <a:t>https://drive.google.com/file/d/1E2lEgrDKj7VDF87l8l0ZWSDNbMFzn_qX/view?usp=sharing</a:t>
            </a:r>
            <a:r>
              <a:rPr lang="en-GB" dirty="0"/>
              <a:t> </a:t>
            </a:r>
          </a:p>
          <a:p>
            <a:endParaRPr lang="en-GB" dirty="0"/>
          </a:p>
          <a:p>
            <a:r>
              <a:rPr lang="en-GB" dirty="0"/>
              <a:t>Solidarity projects</a:t>
            </a:r>
          </a:p>
          <a:p>
            <a:r>
              <a:rPr lang="en-GB" dirty="0">
                <a:hlinkClick r:id="rId5"/>
              </a:rPr>
              <a:t>https://www.lasalle.org/en/?s=solidarity&amp;lang=en</a:t>
            </a:r>
            <a:r>
              <a:rPr lang="en-GB" dirty="0"/>
              <a:t> </a:t>
            </a:r>
          </a:p>
          <a:p>
            <a:endParaRPr lang="en-GB" dirty="0"/>
          </a:p>
          <a:p>
            <a:r>
              <a:rPr lang="en-GB" dirty="0">
                <a:hlinkClick r:id="rId6"/>
              </a:rPr>
              <a:t>https://www.lasallefoundation.org/wp-content/uploads/2024/07/Report-2023-EN-web.pdf</a:t>
            </a:r>
            <a:r>
              <a:rPr lang="en-GB" dirty="0"/>
              <a:t> </a:t>
            </a:r>
          </a:p>
          <a:p>
            <a:endParaRPr lang="en-GB" dirty="0"/>
          </a:p>
          <a:p>
            <a:r>
              <a:rPr lang="en-GB" dirty="0">
                <a:hlinkClick r:id="rId7"/>
              </a:rPr>
              <a:t>https://www.asylumspeakers.com/</a:t>
            </a:r>
            <a:r>
              <a:rPr lang="en-GB" dirty="0"/>
              <a:t> Useful website, with a beautiful children’s book called Bobble, designed to help with conversations about migration.</a:t>
            </a:r>
          </a:p>
        </p:txBody>
      </p:sp>
    </p:spTree>
    <p:extLst>
      <p:ext uri="{BB962C8B-B14F-4D97-AF65-F5344CB8AC3E}">
        <p14:creationId xmlns:p14="http://schemas.microsoft.com/office/powerpoint/2010/main" val="1629171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E0EC3-CEDE-8A4D-388C-E49CB293FDB7}"/>
              </a:ext>
            </a:extLst>
          </p:cNvPr>
          <p:cNvSpPr>
            <a:spLocks noGrp="1"/>
          </p:cNvSpPr>
          <p:nvPr>
            <p:ph type="title"/>
          </p:nvPr>
        </p:nvSpPr>
        <p:spPr>
          <a:xfrm>
            <a:off x="39330" y="768350"/>
            <a:ext cx="10515600" cy="2852737"/>
          </a:xfrm>
        </p:spPr>
        <p:txBody>
          <a:bodyPr/>
          <a:lstStyle/>
          <a:p>
            <a:r>
              <a:rPr lang="en-GB" dirty="0"/>
              <a:t>Create for peace</a:t>
            </a:r>
          </a:p>
        </p:txBody>
      </p:sp>
      <p:sp>
        <p:nvSpPr>
          <p:cNvPr id="3" name="Text Placeholder 2">
            <a:extLst>
              <a:ext uri="{FF2B5EF4-FFF2-40B4-BE49-F238E27FC236}">
                <a16:creationId xmlns:a16="http://schemas.microsoft.com/office/drawing/2014/main" id="{3D4F33E4-51FC-0F2A-FFD2-398D71E1D73A}"/>
              </a:ext>
            </a:extLst>
          </p:cNvPr>
          <p:cNvSpPr>
            <a:spLocks noGrp="1"/>
          </p:cNvSpPr>
          <p:nvPr>
            <p:ph type="body" idx="1"/>
          </p:nvPr>
        </p:nvSpPr>
        <p:spPr>
          <a:xfrm>
            <a:off x="251746" y="4245334"/>
            <a:ext cx="5480460" cy="1500187"/>
          </a:xfrm>
        </p:spPr>
        <p:txBody>
          <a:bodyPr>
            <a:normAutofit lnSpcReduction="10000"/>
          </a:bodyPr>
          <a:lstStyle/>
          <a:p>
            <a:r>
              <a:rPr lang="en-GB" dirty="0"/>
              <a:t>Here are some suggestions for creative activities during ILDP.</a:t>
            </a:r>
          </a:p>
          <a:p>
            <a:r>
              <a:rPr lang="en-GB" dirty="0"/>
              <a:t>Please find instructions and templates in a separate document.</a:t>
            </a:r>
          </a:p>
        </p:txBody>
      </p:sp>
      <p:pic>
        <p:nvPicPr>
          <p:cNvPr id="5" name="Picture 4" descr="A puzzle on the grass&#10;&#10;Description automatically generated">
            <a:extLst>
              <a:ext uri="{FF2B5EF4-FFF2-40B4-BE49-F238E27FC236}">
                <a16:creationId xmlns:a16="http://schemas.microsoft.com/office/drawing/2014/main" id="{076839B4-1C0E-3AD2-5F39-6F1335149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466" y="0"/>
            <a:ext cx="7381494" cy="6858000"/>
          </a:xfrm>
          <a:prstGeom prst="ellipse">
            <a:avLst/>
          </a:prstGeom>
          <a:ln>
            <a:noFill/>
          </a:ln>
          <a:effectLst>
            <a:softEdge rad="635000"/>
          </a:effectLst>
        </p:spPr>
      </p:pic>
    </p:spTree>
    <p:extLst>
      <p:ext uri="{BB962C8B-B14F-4D97-AF65-F5344CB8AC3E}">
        <p14:creationId xmlns:p14="http://schemas.microsoft.com/office/powerpoint/2010/main" val="83478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61CC45-DFBB-45C8-DAEC-D5F501190E0E}"/>
              </a:ext>
            </a:extLst>
          </p:cNvPr>
          <p:cNvPicPr>
            <a:picLocks noChangeAspect="1"/>
          </p:cNvPicPr>
          <p:nvPr/>
        </p:nvPicPr>
        <p:blipFill>
          <a:blip r:embed="rId2"/>
          <a:stretch>
            <a:fillRect/>
          </a:stretch>
        </p:blipFill>
        <p:spPr>
          <a:xfrm>
            <a:off x="0" y="0"/>
            <a:ext cx="12192000" cy="6855534"/>
          </a:xfrm>
          <a:prstGeom prst="rect">
            <a:avLst/>
          </a:prstGeom>
        </p:spPr>
      </p:pic>
      <p:pic>
        <p:nvPicPr>
          <p:cNvPr id="2" name="Picture 1">
            <a:extLst>
              <a:ext uri="{FF2B5EF4-FFF2-40B4-BE49-F238E27FC236}">
                <a16:creationId xmlns:a16="http://schemas.microsoft.com/office/drawing/2014/main" id="{61A62BF7-3D8C-094B-7494-814464302893}"/>
              </a:ext>
            </a:extLst>
          </p:cNvPr>
          <p:cNvPicPr>
            <a:picLocks noChangeAspect="1"/>
          </p:cNvPicPr>
          <p:nvPr/>
        </p:nvPicPr>
        <p:blipFill>
          <a:blip r:embed="rId3"/>
          <a:stretch>
            <a:fillRect/>
          </a:stretch>
        </p:blipFill>
        <p:spPr>
          <a:xfrm>
            <a:off x="6166055" y="3550771"/>
            <a:ext cx="3134032" cy="31340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E10C1D95-C1F5-7540-42AF-99187754EFCA}"/>
              </a:ext>
            </a:extLst>
          </p:cNvPr>
          <p:cNvSpPr txBox="1"/>
          <p:nvPr/>
        </p:nvSpPr>
        <p:spPr>
          <a:xfrm>
            <a:off x="6096000" y="1071716"/>
            <a:ext cx="5781368" cy="2308324"/>
          </a:xfrm>
          <a:prstGeom prst="rect">
            <a:avLst/>
          </a:prstGeom>
          <a:noFill/>
        </p:spPr>
        <p:txBody>
          <a:bodyPr wrap="square" rtlCol="0">
            <a:spAutoFit/>
          </a:bodyPr>
          <a:lstStyle/>
          <a:p>
            <a:pPr algn="ctr"/>
            <a:r>
              <a:rPr lang="en-GB" sz="2400" dirty="0"/>
              <a:t>The dove is a symbol that is used all around the world to represent peace.</a:t>
            </a:r>
          </a:p>
          <a:p>
            <a:pPr algn="ctr"/>
            <a:endParaRPr lang="en-GB" sz="2400" dirty="0"/>
          </a:p>
          <a:p>
            <a:pPr algn="ctr"/>
            <a:r>
              <a:rPr lang="en-GB" sz="2400" dirty="0"/>
              <a:t>It is time to get creative and create your own doves to display in your classroom as a symbol of your quest for peace.</a:t>
            </a:r>
          </a:p>
        </p:txBody>
      </p:sp>
      <p:pic>
        <p:nvPicPr>
          <p:cNvPr id="4" name="Picture 3">
            <a:extLst>
              <a:ext uri="{FF2B5EF4-FFF2-40B4-BE49-F238E27FC236}">
                <a16:creationId xmlns:a16="http://schemas.microsoft.com/office/drawing/2014/main" id="{188B0E4F-C206-550A-2BB1-FEDAA2877A2A}"/>
              </a:ext>
            </a:extLst>
          </p:cNvPr>
          <p:cNvPicPr>
            <a:picLocks noChangeAspect="1"/>
          </p:cNvPicPr>
          <p:nvPr/>
        </p:nvPicPr>
        <p:blipFill>
          <a:blip r:embed="rId4"/>
          <a:stretch>
            <a:fillRect/>
          </a:stretch>
        </p:blipFill>
        <p:spPr>
          <a:xfrm>
            <a:off x="9448145" y="4451756"/>
            <a:ext cx="2595796" cy="2341306"/>
          </a:xfrm>
          <a:prstGeom prst="rect">
            <a:avLst/>
          </a:prstGeom>
        </p:spPr>
      </p:pic>
      <p:sp>
        <p:nvSpPr>
          <p:cNvPr id="6" name="TextBox 5">
            <a:extLst>
              <a:ext uri="{FF2B5EF4-FFF2-40B4-BE49-F238E27FC236}">
                <a16:creationId xmlns:a16="http://schemas.microsoft.com/office/drawing/2014/main" id="{25CC18EE-634A-9901-1566-75B81DF297F9}"/>
              </a:ext>
            </a:extLst>
          </p:cNvPr>
          <p:cNvSpPr txBox="1"/>
          <p:nvPr/>
        </p:nvSpPr>
        <p:spPr>
          <a:xfrm rot="21245862">
            <a:off x="9910917" y="4966238"/>
            <a:ext cx="1582994" cy="1477328"/>
          </a:xfrm>
          <a:prstGeom prst="rect">
            <a:avLst/>
          </a:prstGeom>
          <a:noFill/>
        </p:spPr>
        <p:txBody>
          <a:bodyPr wrap="square" rtlCol="0">
            <a:spAutoFit/>
          </a:bodyPr>
          <a:lstStyle/>
          <a:p>
            <a:r>
              <a:rPr lang="en-GB" i="1" dirty="0"/>
              <a:t>Please see creative activity pack for templates and guidance.</a:t>
            </a:r>
          </a:p>
        </p:txBody>
      </p:sp>
    </p:spTree>
    <p:extLst>
      <p:ext uri="{BB962C8B-B14F-4D97-AF65-F5344CB8AC3E}">
        <p14:creationId xmlns:p14="http://schemas.microsoft.com/office/powerpoint/2010/main" val="1980751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61CC45-DFBB-45C8-DAEC-D5F501190E0E}"/>
              </a:ext>
            </a:extLst>
          </p:cNvPr>
          <p:cNvPicPr>
            <a:picLocks noChangeAspect="1"/>
          </p:cNvPicPr>
          <p:nvPr/>
        </p:nvPicPr>
        <p:blipFill>
          <a:blip r:embed="rId2"/>
          <a:stretch>
            <a:fillRect/>
          </a:stretch>
        </p:blipFill>
        <p:spPr>
          <a:xfrm>
            <a:off x="0" y="2466"/>
            <a:ext cx="12192000" cy="6855534"/>
          </a:xfrm>
          <a:prstGeom prst="rect">
            <a:avLst/>
          </a:prstGeom>
        </p:spPr>
      </p:pic>
      <p:pic>
        <p:nvPicPr>
          <p:cNvPr id="2" name="Picture 1">
            <a:extLst>
              <a:ext uri="{FF2B5EF4-FFF2-40B4-BE49-F238E27FC236}">
                <a16:creationId xmlns:a16="http://schemas.microsoft.com/office/drawing/2014/main" id="{7E2E7460-FA3C-F33B-A657-42161D69ADD1}"/>
              </a:ext>
            </a:extLst>
          </p:cNvPr>
          <p:cNvPicPr>
            <a:picLocks noChangeAspect="1"/>
          </p:cNvPicPr>
          <p:nvPr/>
        </p:nvPicPr>
        <p:blipFill>
          <a:blip r:embed="rId3"/>
          <a:stretch>
            <a:fillRect/>
          </a:stretch>
        </p:blipFill>
        <p:spPr>
          <a:xfrm>
            <a:off x="5803491" y="2917723"/>
            <a:ext cx="4018935" cy="4018935"/>
          </a:xfrm>
          <a:prstGeom prst="rect">
            <a:avLst/>
          </a:prstGeom>
          <a:effectLst>
            <a:softEdge rad="635000"/>
          </a:effectLst>
        </p:spPr>
      </p:pic>
      <p:pic>
        <p:nvPicPr>
          <p:cNvPr id="3" name="Picture 2">
            <a:extLst>
              <a:ext uri="{FF2B5EF4-FFF2-40B4-BE49-F238E27FC236}">
                <a16:creationId xmlns:a16="http://schemas.microsoft.com/office/drawing/2014/main" id="{5C9CEDC0-EA27-6F8A-5E96-A226359E3604}"/>
              </a:ext>
            </a:extLst>
          </p:cNvPr>
          <p:cNvPicPr>
            <a:picLocks noChangeAspect="1"/>
          </p:cNvPicPr>
          <p:nvPr/>
        </p:nvPicPr>
        <p:blipFill>
          <a:blip r:embed="rId4"/>
          <a:stretch>
            <a:fillRect/>
          </a:stretch>
        </p:blipFill>
        <p:spPr>
          <a:xfrm>
            <a:off x="9537290" y="4421563"/>
            <a:ext cx="2597121" cy="2341067"/>
          </a:xfrm>
          <a:prstGeom prst="rect">
            <a:avLst/>
          </a:prstGeom>
        </p:spPr>
      </p:pic>
      <p:sp>
        <p:nvSpPr>
          <p:cNvPr id="4" name="TextBox 3">
            <a:extLst>
              <a:ext uri="{FF2B5EF4-FFF2-40B4-BE49-F238E27FC236}">
                <a16:creationId xmlns:a16="http://schemas.microsoft.com/office/drawing/2014/main" id="{4F85741D-7263-AD4B-A3D4-36C273ACC06D}"/>
              </a:ext>
            </a:extLst>
          </p:cNvPr>
          <p:cNvSpPr txBox="1"/>
          <p:nvPr/>
        </p:nvSpPr>
        <p:spPr>
          <a:xfrm>
            <a:off x="5643715" y="728277"/>
            <a:ext cx="6490695" cy="3416320"/>
          </a:xfrm>
          <a:prstGeom prst="rect">
            <a:avLst/>
          </a:prstGeom>
          <a:noFill/>
        </p:spPr>
        <p:txBody>
          <a:bodyPr wrap="square" rtlCol="0">
            <a:spAutoFit/>
          </a:bodyPr>
          <a:lstStyle/>
          <a:p>
            <a:pPr algn="ctr"/>
            <a:r>
              <a:rPr lang="en-GB" sz="2400" dirty="0"/>
              <a:t>A compass is used to help navigate your way when travelling. You may also hear ‘moral compass’ referred to which talks about a different set of skills, qualities or values needed in life.</a:t>
            </a:r>
          </a:p>
          <a:p>
            <a:pPr algn="ctr"/>
            <a:endParaRPr lang="en-GB" sz="2400" dirty="0"/>
          </a:p>
          <a:p>
            <a:pPr algn="ctr"/>
            <a:r>
              <a:rPr lang="en-GB" sz="2400" dirty="0"/>
              <a:t>It is time to get creative and create your own compass to display in your classroom as a symbol of your pilgrimage for peace.</a:t>
            </a:r>
          </a:p>
        </p:txBody>
      </p:sp>
    </p:spTree>
    <p:extLst>
      <p:ext uri="{BB962C8B-B14F-4D97-AF65-F5344CB8AC3E}">
        <p14:creationId xmlns:p14="http://schemas.microsoft.com/office/powerpoint/2010/main" val="1765405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054EAE-E6D6-6D77-3E55-778FB4D4B8D6}"/>
              </a:ext>
            </a:extLst>
          </p:cNvPr>
          <p:cNvPicPr>
            <a:picLocks noChangeAspect="1"/>
          </p:cNvPicPr>
          <p:nvPr/>
        </p:nvPicPr>
        <p:blipFill>
          <a:blip r:embed="rId2"/>
          <a:stretch>
            <a:fillRect/>
          </a:stretch>
        </p:blipFill>
        <p:spPr>
          <a:xfrm>
            <a:off x="0" y="0"/>
            <a:ext cx="12193092" cy="6858000"/>
          </a:xfrm>
          <a:prstGeom prst="rect">
            <a:avLst/>
          </a:prstGeom>
        </p:spPr>
      </p:pic>
      <p:sp>
        <p:nvSpPr>
          <p:cNvPr id="5" name="TextBox 4">
            <a:extLst>
              <a:ext uri="{FF2B5EF4-FFF2-40B4-BE49-F238E27FC236}">
                <a16:creationId xmlns:a16="http://schemas.microsoft.com/office/drawing/2014/main" id="{ACBF8418-A868-AAC6-35ED-A2E764E4A8AD}"/>
              </a:ext>
            </a:extLst>
          </p:cNvPr>
          <p:cNvSpPr txBox="1"/>
          <p:nvPr/>
        </p:nvSpPr>
        <p:spPr>
          <a:xfrm>
            <a:off x="5830529" y="1067416"/>
            <a:ext cx="6361471" cy="4862870"/>
          </a:xfrm>
          <a:prstGeom prst="rect">
            <a:avLst/>
          </a:prstGeom>
          <a:noFill/>
        </p:spPr>
        <p:txBody>
          <a:bodyPr wrap="square">
            <a:spAutoFit/>
          </a:bodyPr>
          <a:lstStyle/>
          <a:p>
            <a:pPr algn="ctr"/>
            <a:r>
              <a:rPr lang="en-GB" sz="2000" b="1" dirty="0"/>
              <a:t>A message from the International Lasallian Commission on Youth</a:t>
            </a:r>
          </a:p>
          <a:p>
            <a:endParaRPr lang="en-GB" dirty="0"/>
          </a:p>
          <a:p>
            <a:endParaRPr lang="en-GB" dirty="0"/>
          </a:p>
          <a:p>
            <a:r>
              <a:rPr lang="en-GB" dirty="0"/>
              <a:t>2024 has been a difficult year for peace in our world: there are several war situations in the Middle East- especially between Israel and Palestine- the war in the Ukraine continues, there are civil wars in Africa, and there is a lot of migration and displacement happening around the world due to poverty, conflict, violence, climate change, political instability and other issues. </a:t>
            </a:r>
          </a:p>
          <a:p>
            <a:endParaRPr lang="en-GB" dirty="0"/>
          </a:p>
          <a:p>
            <a:r>
              <a:rPr lang="en-GB" dirty="0"/>
              <a:t>More than ever, we as Lasallians need to be united as one charismatic family and to do something about this terrible situation: pray, donate and be part of civil organizations and volunteer programs. Our International Lasallian Days for Peace can be an opportunity to become active. </a:t>
            </a:r>
          </a:p>
        </p:txBody>
      </p:sp>
    </p:spTree>
    <p:extLst>
      <p:ext uri="{BB962C8B-B14F-4D97-AF65-F5344CB8AC3E}">
        <p14:creationId xmlns:p14="http://schemas.microsoft.com/office/powerpoint/2010/main" val="377498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61CC45-DFBB-45C8-DAEC-D5F501190E0E}"/>
              </a:ext>
            </a:extLst>
          </p:cNvPr>
          <p:cNvPicPr>
            <a:picLocks noChangeAspect="1"/>
          </p:cNvPicPr>
          <p:nvPr/>
        </p:nvPicPr>
        <p:blipFill>
          <a:blip r:embed="rId2"/>
          <a:stretch>
            <a:fillRect/>
          </a:stretch>
        </p:blipFill>
        <p:spPr>
          <a:xfrm>
            <a:off x="0" y="2466"/>
            <a:ext cx="12192000" cy="6855534"/>
          </a:xfrm>
          <a:prstGeom prst="rect">
            <a:avLst/>
          </a:prstGeom>
        </p:spPr>
      </p:pic>
      <p:pic>
        <p:nvPicPr>
          <p:cNvPr id="3" name="Picture 2">
            <a:extLst>
              <a:ext uri="{FF2B5EF4-FFF2-40B4-BE49-F238E27FC236}">
                <a16:creationId xmlns:a16="http://schemas.microsoft.com/office/drawing/2014/main" id="{5C9CEDC0-EA27-6F8A-5E96-A226359E3604}"/>
              </a:ext>
            </a:extLst>
          </p:cNvPr>
          <p:cNvPicPr>
            <a:picLocks noChangeAspect="1"/>
          </p:cNvPicPr>
          <p:nvPr/>
        </p:nvPicPr>
        <p:blipFill>
          <a:blip r:embed="rId3"/>
          <a:stretch>
            <a:fillRect/>
          </a:stretch>
        </p:blipFill>
        <p:spPr>
          <a:xfrm>
            <a:off x="9537290" y="4421563"/>
            <a:ext cx="2597121" cy="2341067"/>
          </a:xfrm>
          <a:prstGeom prst="rect">
            <a:avLst/>
          </a:prstGeom>
        </p:spPr>
      </p:pic>
      <p:pic>
        <p:nvPicPr>
          <p:cNvPr id="4" name="Picture 3">
            <a:extLst>
              <a:ext uri="{FF2B5EF4-FFF2-40B4-BE49-F238E27FC236}">
                <a16:creationId xmlns:a16="http://schemas.microsoft.com/office/drawing/2014/main" id="{B7FAFAD6-D813-A53E-CA2C-33A10ECE68D7}"/>
              </a:ext>
            </a:extLst>
          </p:cNvPr>
          <p:cNvPicPr>
            <a:picLocks noChangeAspect="1"/>
          </p:cNvPicPr>
          <p:nvPr/>
        </p:nvPicPr>
        <p:blipFill>
          <a:blip r:embed="rId4"/>
          <a:stretch>
            <a:fillRect/>
          </a:stretch>
        </p:blipFill>
        <p:spPr>
          <a:xfrm>
            <a:off x="5417574" y="4087717"/>
            <a:ext cx="4198374" cy="2674913"/>
          </a:xfrm>
          <a:prstGeom prst="rect">
            <a:avLst/>
          </a:prstGeom>
        </p:spPr>
      </p:pic>
      <p:sp>
        <p:nvSpPr>
          <p:cNvPr id="2" name="TextBox 1">
            <a:extLst>
              <a:ext uri="{FF2B5EF4-FFF2-40B4-BE49-F238E27FC236}">
                <a16:creationId xmlns:a16="http://schemas.microsoft.com/office/drawing/2014/main" id="{2A9390A5-4586-29D9-6E96-644453786674}"/>
              </a:ext>
            </a:extLst>
          </p:cNvPr>
          <p:cNvSpPr txBox="1"/>
          <p:nvPr/>
        </p:nvSpPr>
        <p:spPr>
          <a:xfrm>
            <a:off x="5604387" y="472615"/>
            <a:ext cx="6400800" cy="3785652"/>
          </a:xfrm>
          <a:prstGeom prst="rect">
            <a:avLst/>
          </a:prstGeom>
          <a:noFill/>
        </p:spPr>
        <p:txBody>
          <a:bodyPr wrap="square" rtlCol="0">
            <a:spAutoFit/>
          </a:bodyPr>
          <a:lstStyle/>
          <a:p>
            <a:pPr algn="ctr"/>
            <a:r>
              <a:rPr lang="en-GB" sz="2400" dirty="0"/>
              <a:t>Maps are used to help us to know where we are in the world. When setting off on a new journey, a map will help to know which direction to take. If our destination is peace, what might the journey towards peace look like? What might you have to overcome?</a:t>
            </a:r>
          </a:p>
          <a:p>
            <a:pPr algn="ctr"/>
            <a:endParaRPr lang="en-GB" sz="2400" dirty="0"/>
          </a:p>
          <a:p>
            <a:pPr algn="ctr"/>
            <a:r>
              <a:rPr lang="en-GB" sz="2400" dirty="0"/>
              <a:t>It is time to get creative and create your own map to display in your classroom as a symbol of your journey towards peace.</a:t>
            </a:r>
          </a:p>
        </p:txBody>
      </p:sp>
    </p:spTree>
    <p:extLst>
      <p:ext uri="{BB962C8B-B14F-4D97-AF65-F5344CB8AC3E}">
        <p14:creationId xmlns:p14="http://schemas.microsoft.com/office/powerpoint/2010/main" val="1994235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ainting of a spiral&#10;&#10;Description automatically generated">
            <a:extLst>
              <a:ext uri="{FF2B5EF4-FFF2-40B4-BE49-F238E27FC236}">
                <a16:creationId xmlns:a16="http://schemas.microsoft.com/office/drawing/2014/main" id="{2CFE8A40-62DF-E8EA-AABF-5990C85E6266}"/>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1612" t="3931" r="17133" b="3166"/>
          <a:stretch/>
        </p:blipFill>
        <p:spPr>
          <a:xfrm rot="5400000">
            <a:off x="-76221" y="76221"/>
            <a:ext cx="6887540" cy="6735098"/>
          </a:xfrm>
          <a:prstGeom prst="rect">
            <a:avLst/>
          </a:prstGeom>
          <a:effectLst>
            <a:softEdge rad="635000"/>
          </a:effectLst>
        </p:spPr>
      </p:pic>
      <p:pic>
        <p:nvPicPr>
          <p:cNvPr id="3" name="Picture 2" descr="A hand holding a drawing&#10;&#10;Description automatically generated">
            <a:extLst>
              <a:ext uri="{FF2B5EF4-FFF2-40B4-BE49-F238E27FC236}">
                <a16:creationId xmlns:a16="http://schemas.microsoft.com/office/drawing/2014/main" id="{28F0A9BA-95DB-73A1-566B-2D1C69574F3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219864" y="639140"/>
            <a:ext cx="4433686" cy="5398297"/>
          </a:xfrm>
          <a:prstGeom prst="rect">
            <a:avLst/>
          </a:prstGeom>
          <a:effectLst>
            <a:softEdge rad="635000"/>
          </a:effectLst>
        </p:spPr>
      </p:pic>
      <p:sp>
        <p:nvSpPr>
          <p:cNvPr id="6" name="TextBox 5">
            <a:extLst>
              <a:ext uri="{FF2B5EF4-FFF2-40B4-BE49-F238E27FC236}">
                <a16:creationId xmlns:a16="http://schemas.microsoft.com/office/drawing/2014/main" id="{A70ECA5B-AA0C-5362-74AC-9D38ED425B2A}"/>
              </a:ext>
            </a:extLst>
          </p:cNvPr>
          <p:cNvSpPr txBox="1"/>
          <p:nvPr/>
        </p:nvSpPr>
        <p:spPr>
          <a:xfrm>
            <a:off x="3175819" y="24123"/>
            <a:ext cx="8917858" cy="6863417"/>
          </a:xfrm>
          <a:prstGeom prst="rect">
            <a:avLst/>
          </a:prstGeom>
          <a:noFill/>
        </p:spPr>
        <p:txBody>
          <a:bodyPr wrap="square" rtlCol="0">
            <a:spAutoFit/>
          </a:bodyPr>
          <a:lstStyle/>
          <a:p>
            <a:r>
              <a:rPr lang="en-GB" sz="8800" dirty="0">
                <a:solidFill>
                  <a:schemeClr val="tx2">
                    <a:lumMod val="50000"/>
                    <a:lumOff val="50000"/>
                  </a:schemeClr>
                </a:solidFill>
                <a:effectLst>
                  <a:outerShdw blurRad="38100" dist="38100" dir="2700000" algn="tl">
                    <a:srgbClr val="000000">
                      <a:alpha val="43137"/>
                    </a:srgbClr>
                  </a:outerShdw>
                </a:effectLst>
                <a:latin typeface="Verdana Pro Black" panose="020B0A04030504040204" pitchFamily="34" charset="0"/>
              </a:rPr>
              <a:t>International</a:t>
            </a:r>
            <a:r>
              <a:rPr lang="en-GB" sz="8800" dirty="0">
                <a:solidFill>
                  <a:schemeClr val="tx2">
                    <a:lumMod val="50000"/>
                    <a:lumOff val="50000"/>
                  </a:schemeClr>
                </a:solidFill>
                <a:latin typeface="Verdana Pro Black" panose="020B0A04030504040204" pitchFamily="34" charset="0"/>
              </a:rPr>
              <a:t> 	 		</a:t>
            </a:r>
            <a:r>
              <a:rPr lang="en-GB" sz="8800" dirty="0">
                <a:solidFill>
                  <a:srgbClr val="EB7B3D"/>
                </a:solidFill>
                <a:latin typeface="Verdana Pro Black" panose="020B0A04030504040204" pitchFamily="34" charset="0"/>
              </a:rPr>
              <a:t>Lasallian</a:t>
            </a:r>
            <a:r>
              <a:rPr lang="en-GB" sz="8800" dirty="0">
                <a:solidFill>
                  <a:schemeClr val="tx2">
                    <a:lumMod val="50000"/>
                    <a:lumOff val="50000"/>
                  </a:schemeClr>
                </a:solidFill>
                <a:latin typeface="Verdana Pro Black" panose="020B0A04030504040204" pitchFamily="34" charset="0"/>
              </a:rPr>
              <a:t> 		    </a:t>
            </a:r>
            <a:r>
              <a:rPr lang="en-GB" sz="8800" dirty="0">
                <a:solidFill>
                  <a:schemeClr val="tx2">
                    <a:lumMod val="50000"/>
                    <a:lumOff val="50000"/>
                  </a:schemeClr>
                </a:solidFill>
                <a:effectLst>
                  <a:outerShdw blurRad="38100" dist="38100" dir="2700000" algn="tl">
                    <a:srgbClr val="000000">
                      <a:alpha val="43137"/>
                    </a:srgbClr>
                  </a:outerShdw>
                </a:effectLst>
                <a:latin typeface="Verdana Pro Black" panose="020B0A04030504040204" pitchFamily="34" charset="0"/>
              </a:rPr>
              <a:t>days for </a:t>
            </a:r>
            <a:r>
              <a:rPr lang="en-GB" sz="8800" dirty="0">
                <a:solidFill>
                  <a:schemeClr val="tx2">
                    <a:lumMod val="50000"/>
                    <a:lumOff val="50000"/>
                  </a:schemeClr>
                </a:solidFill>
                <a:latin typeface="Verdana Pro Black" panose="020B0A04030504040204" pitchFamily="34" charset="0"/>
              </a:rPr>
              <a:t>				   </a:t>
            </a:r>
            <a:r>
              <a:rPr lang="en-GB" sz="8800" dirty="0">
                <a:solidFill>
                  <a:srgbClr val="EF39D9"/>
                </a:solidFill>
                <a:latin typeface="Verdana Pro Black" panose="020B0A04030504040204" pitchFamily="34" charset="0"/>
              </a:rPr>
              <a:t>Peace</a:t>
            </a:r>
          </a:p>
          <a:p>
            <a:r>
              <a:rPr lang="en-GB" sz="8800" dirty="0">
                <a:solidFill>
                  <a:schemeClr val="tx2">
                    <a:lumMod val="50000"/>
                    <a:lumOff val="50000"/>
                  </a:schemeClr>
                </a:solidFill>
                <a:latin typeface="Verdana Pro Black" panose="020B0A04030504040204" pitchFamily="34" charset="0"/>
              </a:rPr>
              <a:t>				    </a:t>
            </a:r>
            <a:r>
              <a:rPr lang="en-GB" sz="8800" dirty="0">
                <a:solidFill>
                  <a:srgbClr val="F3E535"/>
                </a:solidFill>
                <a:latin typeface="Verdana Pro Black" panose="020B0A04030504040204" pitchFamily="34" charset="0"/>
              </a:rPr>
              <a:t>2024</a:t>
            </a:r>
          </a:p>
        </p:txBody>
      </p:sp>
      <p:pic>
        <p:nvPicPr>
          <p:cNvPr id="8" name="Picture 7" descr="A yellow star with blue text&#10;&#10;Description automatically generated">
            <a:extLst>
              <a:ext uri="{FF2B5EF4-FFF2-40B4-BE49-F238E27FC236}">
                <a16:creationId xmlns:a16="http://schemas.microsoft.com/office/drawing/2014/main" id="{774CDAFE-4506-5886-936D-16C9EF5BE8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964" y="5937165"/>
            <a:ext cx="1452737" cy="688411"/>
          </a:xfrm>
          <a:prstGeom prst="rect">
            <a:avLst/>
          </a:prstGeom>
        </p:spPr>
      </p:pic>
      <p:pic>
        <p:nvPicPr>
          <p:cNvPr id="9" name="Picture 8">
            <a:extLst>
              <a:ext uri="{FF2B5EF4-FFF2-40B4-BE49-F238E27FC236}">
                <a16:creationId xmlns:a16="http://schemas.microsoft.com/office/drawing/2014/main" id="{6F4918D5-A62A-75BC-E195-7E1769D5CE16}"/>
              </a:ext>
            </a:extLst>
          </p:cNvPr>
          <p:cNvPicPr>
            <a:picLocks noChangeAspect="1"/>
          </p:cNvPicPr>
          <p:nvPr/>
        </p:nvPicPr>
        <p:blipFill>
          <a:blip r:embed="rId6">
            <a:duotone>
              <a:schemeClr val="accent2">
                <a:shade val="45000"/>
                <a:satMod val="135000"/>
              </a:schemeClr>
              <a:prstClr val="white"/>
            </a:duotone>
          </a:blip>
          <a:stretch>
            <a:fillRect/>
          </a:stretch>
        </p:blipFill>
        <p:spPr>
          <a:xfrm>
            <a:off x="2576423" y="3402122"/>
            <a:ext cx="3832328" cy="3223454"/>
          </a:xfrm>
          <a:prstGeom prst="rect">
            <a:avLst/>
          </a:prstGeom>
        </p:spPr>
      </p:pic>
    </p:spTree>
    <p:extLst>
      <p:ext uri="{BB962C8B-B14F-4D97-AF65-F5344CB8AC3E}">
        <p14:creationId xmlns:p14="http://schemas.microsoft.com/office/powerpoint/2010/main" val="218491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054EAE-E6D6-6D77-3E55-778FB4D4B8D6}"/>
              </a:ext>
            </a:extLst>
          </p:cNvPr>
          <p:cNvPicPr>
            <a:picLocks noChangeAspect="1"/>
          </p:cNvPicPr>
          <p:nvPr/>
        </p:nvPicPr>
        <p:blipFill>
          <a:blip r:embed="rId2"/>
          <a:stretch>
            <a:fillRect/>
          </a:stretch>
        </p:blipFill>
        <p:spPr>
          <a:xfrm>
            <a:off x="0" y="0"/>
            <a:ext cx="12193092" cy="6858000"/>
          </a:xfrm>
          <a:prstGeom prst="rect">
            <a:avLst/>
          </a:prstGeom>
        </p:spPr>
      </p:pic>
      <p:sp>
        <p:nvSpPr>
          <p:cNvPr id="4" name="TextBox 3">
            <a:extLst>
              <a:ext uri="{FF2B5EF4-FFF2-40B4-BE49-F238E27FC236}">
                <a16:creationId xmlns:a16="http://schemas.microsoft.com/office/drawing/2014/main" id="{783A21E3-F1CE-D6B8-113A-559FD7862FDA}"/>
              </a:ext>
            </a:extLst>
          </p:cNvPr>
          <p:cNvSpPr txBox="1"/>
          <p:nvPr/>
        </p:nvSpPr>
        <p:spPr>
          <a:xfrm>
            <a:off x="6096000" y="891625"/>
            <a:ext cx="5810864" cy="5078313"/>
          </a:xfrm>
          <a:prstGeom prst="rect">
            <a:avLst/>
          </a:prstGeom>
          <a:noFill/>
        </p:spPr>
        <p:txBody>
          <a:bodyPr wrap="square">
            <a:spAutoFit/>
          </a:bodyPr>
          <a:lstStyle/>
          <a:p>
            <a:endParaRPr lang="en-GB" dirty="0"/>
          </a:p>
          <a:p>
            <a:r>
              <a:rPr lang="en-GB" dirty="0"/>
              <a:t>This year we try to connect the campaign with projects by the La Salle Global Foundation focusing on migration and displaced persons. The theme of the International Lasallian Days for Peace is: "1 La Salle, our Pilgrimage towards Peace".</a:t>
            </a:r>
          </a:p>
          <a:p>
            <a:endParaRPr lang="en-GB" dirty="0"/>
          </a:p>
          <a:p>
            <a:r>
              <a:rPr lang="en-GB" dirty="0"/>
              <a:t>On the one hand, the expression ‚One La Salle‘ underlines the idea that we are more than a network of educational ministries, we are one family and it is important to show solidarity with fellow Lasallians and make an effort towards global peace. </a:t>
            </a:r>
          </a:p>
          <a:p>
            <a:endParaRPr lang="en-GB" dirty="0"/>
          </a:p>
          <a:p>
            <a:r>
              <a:rPr lang="en-GB" dirty="0"/>
              <a:t>On the other hand, we would like to invite you to start a pilgrimage through some of the regions of the Institute and get to know experiences that build peace and fraternity, especially in the dramatic reality following migration and displacement.</a:t>
            </a:r>
          </a:p>
        </p:txBody>
      </p:sp>
    </p:spTree>
    <p:extLst>
      <p:ext uri="{BB962C8B-B14F-4D97-AF65-F5344CB8AC3E}">
        <p14:creationId xmlns:p14="http://schemas.microsoft.com/office/powerpoint/2010/main" val="3793518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054EAE-E6D6-6D77-3E55-778FB4D4B8D6}"/>
              </a:ext>
            </a:extLst>
          </p:cNvPr>
          <p:cNvPicPr>
            <a:picLocks noChangeAspect="1"/>
          </p:cNvPicPr>
          <p:nvPr/>
        </p:nvPicPr>
        <p:blipFill>
          <a:blip r:embed="rId2"/>
          <a:stretch>
            <a:fillRect/>
          </a:stretch>
        </p:blipFill>
        <p:spPr>
          <a:xfrm>
            <a:off x="0" y="0"/>
            <a:ext cx="12193092" cy="6858000"/>
          </a:xfrm>
          <a:prstGeom prst="rect">
            <a:avLst/>
          </a:prstGeom>
        </p:spPr>
      </p:pic>
      <p:sp>
        <p:nvSpPr>
          <p:cNvPr id="4" name="TextBox 3">
            <a:extLst>
              <a:ext uri="{FF2B5EF4-FFF2-40B4-BE49-F238E27FC236}">
                <a16:creationId xmlns:a16="http://schemas.microsoft.com/office/drawing/2014/main" id="{783A21E3-F1CE-D6B8-113A-559FD7862FDA}"/>
              </a:ext>
            </a:extLst>
          </p:cNvPr>
          <p:cNvSpPr txBox="1"/>
          <p:nvPr/>
        </p:nvSpPr>
        <p:spPr>
          <a:xfrm>
            <a:off x="6105832" y="1393071"/>
            <a:ext cx="5810864" cy="4801314"/>
          </a:xfrm>
          <a:prstGeom prst="rect">
            <a:avLst/>
          </a:prstGeom>
          <a:noFill/>
        </p:spPr>
        <p:txBody>
          <a:bodyPr wrap="square">
            <a:spAutoFit/>
          </a:bodyPr>
          <a:lstStyle/>
          <a:p>
            <a:r>
              <a:rPr lang="en-GB" dirty="0"/>
              <a:t>Throughout the International Lasallian month for peace, we invite you to go on a pilgrimage of learning and discovery, finding out more about the Lasallian Mission all around the world. </a:t>
            </a:r>
          </a:p>
          <a:p>
            <a:endParaRPr lang="en-GB" dirty="0"/>
          </a:p>
          <a:p>
            <a:r>
              <a:rPr lang="en-GB" dirty="0"/>
              <a:t>We invite you to step out of your comfort zone, challenge yourself to find out more about fellow students who belong to your community and find ways to be welcoming and kind through your actions.</a:t>
            </a:r>
          </a:p>
          <a:p>
            <a:endParaRPr lang="en-GB" dirty="0"/>
          </a:p>
          <a:p>
            <a:r>
              <a:rPr lang="en-GB" dirty="0"/>
              <a:t>May we walk together, Brothers, Sisters, young adults, children, educators and those we are yet to meet. May we walk with an open heart and our eyes on the periphery.</a:t>
            </a:r>
          </a:p>
          <a:p>
            <a:endParaRPr lang="en-GB" dirty="0"/>
          </a:p>
          <a:p>
            <a:r>
              <a:rPr lang="en-GB" dirty="0"/>
              <a:t>May peace be with each one of you always.</a:t>
            </a:r>
          </a:p>
          <a:p>
            <a:endParaRPr lang="en-GB" dirty="0"/>
          </a:p>
          <a:p>
            <a:r>
              <a:rPr lang="en-GB" dirty="0"/>
              <a:t>IGBM District Young Lasallian Council</a:t>
            </a:r>
          </a:p>
        </p:txBody>
      </p:sp>
    </p:spTree>
    <p:extLst>
      <p:ext uri="{BB962C8B-B14F-4D97-AF65-F5344CB8AC3E}">
        <p14:creationId xmlns:p14="http://schemas.microsoft.com/office/powerpoint/2010/main" val="3000098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up a hill&#10;&#10;Description automatically generated">
            <a:extLst>
              <a:ext uri="{FF2B5EF4-FFF2-40B4-BE49-F238E27FC236}">
                <a16:creationId xmlns:a16="http://schemas.microsoft.com/office/drawing/2014/main" id="{76EDF73F-A3FB-9803-63C4-58F51FF79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4983" y="238432"/>
            <a:ext cx="4785017" cy="638113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5D98637-77DB-4425-E0EB-984E4CCF005C}"/>
              </a:ext>
            </a:extLst>
          </p:cNvPr>
          <p:cNvSpPr txBox="1"/>
          <p:nvPr/>
        </p:nvSpPr>
        <p:spPr>
          <a:xfrm>
            <a:off x="382000" y="887678"/>
            <a:ext cx="6105832" cy="5663089"/>
          </a:xfrm>
          <a:prstGeom prst="rect">
            <a:avLst/>
          </a:prstGeom>
          <a:solidFill>
            <a:schemeClr val="accent3">
              <a:lumMod val="40000"/>
              <a:lumOff val="60000"/>
            </a:schemeClr>
          </a:solidFill>
        </p:spPr>
        <p:txBody>
          <a:bodyPr wrap="square" rtlCol="0">
            <a:spAutoFit/>
          </a:bodyPr>
          <a:lstStyle/>
          <a:p>
            <a:pPr algn="ctr"/>
            <a:r>
              <a:rPr lang="en-GB" sz="2800" b="1" dirty="0"/>
              <a:t>Take time to reflect on the message and the image shown here.</a:t>
            </a:r>
          </a:p>
          <a:p>
            <a:endParaRPr lang="en-GB" dirty="0"/>
          </a:p>
          <a:p>
            <a:pPr marL="342900" indent="-342900">
              <a:buFont typeface="Arial" panose="020B0604020202020204" pitchFamily="34" charset="0"/>
              <a:buChar char="•"/>
            </a:pPr>
            <a:r>
              <a:rPr lang="en-GB" sz="2400" dirty="0"/>
              <a:t>What does it mean to go on a pilgrimage?</a:t>
            </a:r>
          </a:p>
          <a:p>
            <a:pPr marL="342900" indent="-342900">
              <a:buFont typeface="Arial" panose="020B0604020202020204" pitchFamily="34" charset="0"/>
              <a:buChar char="•"/>
            </a:pPr>
            <a:r>
              <a:rPr lang="en-GB" sz="2400" dirty="0"/>
              <a:t>Why is it important to walk together for peace?</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Who do you see in the image?</a:t>
            </a:r>
          </a:p>
          <a:p>
            <a:pPr marL="342900" indent="-342900">
              <a:buFont typeface="Arial" panose="020B0604020202020204" pitchFamily="34" charset="0"/>
              <a:buChar char="•"/>
            </a:pPr>
            <a:r>
              <a:rPr lang="en-GB" sz="2400" dirty="0"/>
              <a:t>Why are there bags? What might we need for a journey? (Think literally and spiritually)</a:t>
            </a:r>
          </a:p>
          <a:p>
            <a:pPr marL="342900" indent="-342900">
              <a:buFont typeface="Arial" panose="020B0604020202020204" pitchFamily="34" charset="0"/>
              <a:buChar char="•"/>
            </a:pPr>
            <a:r>
              <a:rPr lang="en-GB" sz="2400" dirty="0"/>
              <a:t>What does the star and circle look like? What might this represent?</a:t>
            </a:r>
          </a:p>
          <a:p>
            <a:pPr marL="342900" indent="-342900">
              <a:buFont typeface="Arial" panose="020B0604020202020204" pitchFamily="34" charset="0"/>
              <a:buChar char="•"/>
            </a:pPr>
            <a:r>
              <a:rPr lang="en-GB" sz="2400" dirty="0"/>
              <a:t>Why do you think a child might carry a balloon saying ‘hope’?</a:t>
            </a:r>
          </a:p>
        </p:txBody>
      </p:sp>
    </p:spTree>
    <p:extLst>
      <p:ext uri="{BB962C8B-B14F-4D97-AF65-F5344CB8AC3E}">
        <p14:creationId xmlns:p14="http://schemas.microsoft.com/office/powerpoint/2010/main" val="3992696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FB71-22FD-5D4F-A964-308B6ECE3689}"/>
              </a:ext>
            </a:extLst>
          </p:cNvPr>
          <p:cNvSpPr>
            <a:spLocks noGrp="1"/>
          </p:cNvSpPr>
          <p:nvPr>
            <p:ph type="title"/>
          </p:nvPr>
        </p:nvSpPr>
        <p:spPr>
          <a:xfrm>
            <a:off x="674534" y="576263"/>
            <a:ext cx="10515600" cy="2852737"/>
          </a:xfrm>
        </p:spPr>
        <p:txBody>
          <a:bodyPr/>
          <a:lstStyle/>
          <a:p>
            <a:r>
              <a:rPr lang="en-GB" dirty="0"/>
              <a:t>Be still and pray</a:t>
            </a:r>
          </a:p>
        </p:txBody>
      </p:sp>
      <p:sp>
        <p:nvSpPr>
          <p:cNvPr id="3" name="Text Placeholder 2">
            <a:extLst>
              <a:ext uri="{FF2B5EF4-FFF2-40B4-BE49-F238E27FC236}">
                <a16:creationId xmlns:a16="http://schemas.microsoft.com/office/drawing/2014/main" id="{BED169D9-AF66-4643-B895-42E07666AA87}"/>
              </a:ext>
            </a:extLst>
          </p:cNvPr>
          <p:cNvSpPr>
            <a:spLocks noGrp="1"/>
          </p:cNvSpPr>
          <p:nvPr>
            <p:ph type="body" idx="1"/>
          </p:nvPr>
        </p:nvSpPr>
        <p:spPr>
          <a:xfrm>
            <a:off x="674534" y="3455988"/>
            <a:ext cx="10515600" cy="2925147"/>
          </a:xfrm>
        </p:spPr>
        <p:txBody>
          <a:bodyPr>
            <a:normAutofit/>
          </a:bodyPr>
          <a:lstStyle/>
          <a:p>
            <a:r>
              <a:rPr lang="en-GB" dirty="0"/>
              <a:t>The following slides are designed to be used in a pick and mix style. They are often based on one slide (although sometimes run across two or three) and can hopefully drop in to your prayer and liturgy for class groups or assemblies.</a:t>
            </a:r>
          </a:p>
          <a:p>
            <a:r>
              <a:rPr lang="en-GB" dirty="0"/>
              <a:t>If you see a speaker icon, there is a song to play.</a:t>
            </a:r>
          </a:p>
          <a:p>
            <a:r>
              <a:rPr lang="en-GB" dirty="0"/>
              <a:t>Slides are coded B1, B2 etc to highlight if any prayers are more than a single slide.</a:t>
            </a:r>
          </a:p>
          <a:p>
            <a:endParaRPr lang="en-GB" dirty="0"/>
          </a:p>
        </p:txBody>
      </p:sp>
    </p:spTree>
    <p:extLst>
      <p:ext uri="{BB962C8B-B14F-4D97-AF65-F5344CB8AC3E}">
        <p14:creationId xmlns:p14="http://schemas.microsoft.com/office/powerpoint/2010/main" val="3536776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054EAE-E6D6-6D77-3E55-778FB4D4B8D6}"/>
              </a:ext>
            </a:extLst>
          </p:cNvPr>
          <p:cNvPicPr>
            <a:picLocks noChangeAspect="1"/>
          </p:cNvPicPr>
          <p:nvPr/>
        </p:nvPicPr>
        <p:blipFill>
          <a:blip r:embed="rId4"/>
          <a:stretch>
            <a:fillRect/>
          </a:stretch>
        </p:blipFill>
        <p:spPr>
          <a:xfrm>
            <a:off x="0" y="0"/>
            <a:ext cx="12193092" cy="6858000"/>
          </a:xfrm>
          <a:prstGeom prst="rect">
            <a:avLst/>
          </a:prstGeom>
        </p:spPr>
      </p:pic>
      <p:sp>
        <p:nvSpPr>
          <p:cNvPr id="2" name="TextBox 1">
            <a:extLst>
              <a:ext uri="{FF2B5EF4-FFF2-40B4-BE49-F238E27FC236}">
                <a16:creationId xmlns:a16="http://schemas.microsoft.com/office/drawing/2014/main" id="{BA7CE24D-362A-26FC-3EEF-DBA64B0A78C5}"/>
              </a:ext>
            </a:extLst>
          </p:cNvPr>
          <p:cNvSpPr txBox="1"/>
          <p:nvPr/>
        </p:nvSpPr>
        <p:spPr>
          <a:xfrm>
            <a:off x="6410632" y="1229032"/>
            <a:ext cx="5378245" cy="3477875"/>
          </a:xfrm>
          <a:prstGeom prst="rect">
            <a:avLst/>
          </a:prstGeom>
          <a:noFill/>
        </p:spPr>
        <p:txBody>
          <a:bodyPr wrap="square" rtlCol="0">
            <a:spAutoFit/>
          </a:bodyPr>
          <a:lstStyle/>
          <a:p>
            <a:pPr algn="ctr"/>
            <a:r>
              <a:rPr lang="en-GB" sz="2000" dirty="0"/>
              <a:t>Today, we pause and pray as we listen to a song entitled Come as you are by David Leonard.</a:t>
            </a:r>
          </a:p>
          <a:p>
            <a:pPr algn="ctr"/>
            <a:endParaRPr lang="en-GB" sz="2000" dirty="0"/>
          </a:p>
          <a:p>
            <a:pPr algn="ctr"/>
            <a:r>
              <a:rPr lang="en-GB" sz="2000" dirty="0"/>
              <a:t> This is a song that reminds us that we are all welcome and we should all feel able to come as we each are without fear and without judgement. </a:t>
            </a:r>
          </a:p>
          <a:p>
            <a:pPr algn="ctr"/>
            <a:endParaRPr lang="en-GB" sz="2000" dirty="0"/>
          </a:p>
          <a:p>
            <a:pPr algn="ctr"/>
            <a:r>
              <a:rPr lang="en-GB" sz="2000" dirty="0"/>
              <a:t>As Lasallians, we each have a role to play in ensuring that every person in our community can come as they are.</a:t>
            </a:r>
          </a:p>
        </p:txBody>
      </p:sp>
      <p:pic>
        <p:nvPicPr>
          <p:cNvPr id="4" name="david-leonard-come-as-you-are-official-audio-128-ytshorts.savetube.me">
            <a:hlinkClick r:id="" action="ppaction://media"/>
            <a:extLst>
              <a:ext uri="{FF2B5EF4-FFF2-40B4-BE49-F238E27FC236}">
                <a16:creationId xmlns:a16="http://schemas.microsoft.com/office/drawing/2014/main" id="{740A0752-FEEA-BF83-94FE-612A1CD138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2602" y="5229055"/>
            <a:ext cx="1106796" cy="1106796"/>
          </a:xfrm>
          <a:prstGeom prst="rect">
            <a:avLst/>
          </a:prstGeom>
        </p:spPr>
      </p:pic>
      <p:sp>
        <p:nvSpPr>
          <p:cNvPr id="5" name="TextBox 4">
            <a:extLst>
              <a:ext uri="{FF2B5EF4-FFF2-40B4-BE49-F238E27FC236}">
                <a16:creationId xmlns:a16="http://schemas.microsoft.com/office/drawing/2014/main" id="{304815BC-281B-6FF3-7EF6-ED4D73C508DC}"/>
              </a:ext>
            </a:extLst>
          </p:cNvPr>
          <p:cNvSpPr txBox="1"/>
          <p:nvPr/>
        </p:nvSpPr>
        <p:spPr>
          <a:xfrm>
            <a:off x="6794090" y="5559522"/>
            <a:ext cx="3706761" cy="376417"/>
          </a:xfrm>
          <a:prstGeom prst="rect">
            <a:avLst/>
          </a:prstGeom>
          <a:noFill/>
        </p:spPr>
        <p:txBody>
          <a:bodyPr wrap="square" rtlCol="0">
            <a:spAutoFit/>
          </a:bodyPr>
          <a:lstStyle/>
          <a:p>
            <a:r>
              <a:rPr lang="en-GB" dirty="0"/>
              <a:t>Click to play</a:t>
            </a:r>
          </a:p>
        </p:txBody>
      </p:sp>
      <p:sp>
        <p:nvSpPr>
          <p:cNvPr id="6" name="TextBox 5">
            <a:extLst>
              <a:ext uri="{FF2B5EF4-FFF2-40B4-BE49-F238E27FC236}">
                <a16:creationId xmlns:a16="http://schemas.microsoft.com/office/drawing/2014/main" id="{C444872E-BAE7-BDBC-9C22-3FCB12385773}"/>
              </a:ext>
            </a:extLst>
          </p:cNvPr>
          <p:cNvSpPr txBox="1"/>
          <p:nvPr/>
        </p:nvSpPr>
        <p:spPr>
          <a:xfrm>
            <a:off x="11415252" y="6204155"/>
            <a:ext cx="550606" cy="369332"/>
          </a:xfrm>
          <a:prstGeom prst="rect">
            <a:avLst/>
          </a:prstGeom>
          <a:solidFill>
            <a:srgbClr val="FFC000"/>
          </a:solidFill>
        </p:spPr>
        <p:txBody>
          <a:bodyPr wrap="square" rtlCol="0">
            <a:spAutoFit/>
          </a:bodyPr>
          <a:lstStyle/>
          <a:p>
            <a:pPr algn="ctr"/>
            <a:r>
              <a:rPr lang="en-GB" b="1" dirty="0"/>
              <a:t>B1</a:t>
            </a:r>
          </a:p>
        </p:txBody>
      </p:sp>
    </p:spTree>
    <p:extLst>
      <p:ext uri="{BB962C8B-B14F-4D97-AF65-F5344CB8AC3E}">
        <p14:creationId xmlns:p14="http://schemas.microsoft.com/office/powerpoint/2010/main" val="236949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drid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87630535F24E4AA44C3250696537EA" ma:contentTypeVersion="18" ma:contentTypeDescription="Create a new document." ma:contentTypeScope="" ma:versionID="7e2e4fa434b450ecbb3b38f4c2c8373b">
  <xsd:schema xmlns:xsd="http://www.w3.org/2001/XMLSchema" xmlns:xs="http://www.w3.org/2001/XMLSchema" xmlns:p="http://schemas.microsoft.com/office/2006/metadata/properties" xmlns:ns2="71542ba6-91da-4467-8fe6-cec451e1189b" xmlns:ns3="892e31fc-d69e-42de-84c2-e20d07b0393d" targetNamespace="http://schemas.microsoft.com/office/2006/metadata/properties" ma:root="true" ma:fieldsID="2e93e49d38dd8169b6682491e326579a" ns2:_="" ns3:_="">
    <xsd:import namespace="71542ba6-91da-4467-8fe6-cec451e1189b"/>
    <xsd:import namespace="892e31fc-d69e-42de-84c2-e20d07b0393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542ba6-91da-4467-8fe6-cec451e1189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395a8abc-4469-4718-869e-33199fbbe222}" ma:internalName="TaxCatchAll" ma:showField="CatchAllData" ma:web="71542ba6-91da-4467-8fe6-cec451e1189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92e31fc-d69e-42de-84c2-e20d07b0393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beed3e6-db29-4c11-8716-6ca21f00316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BE14A6-DB88-41ED-96ED-17AE70217EE9}"/>
</file>

<file path=customXml/itemProps2.xml><?xml version="1.0" encoding="utf-8"?>
<ds:datastoreItem xmlns:ds="http://schemas.openxmlformats.org/officeDocument/2006/customXml" ds:itemID="{25E48D61-76AB-4C68-A863-25466EEA8C89}"/>
</file>

<file path=docProps/app.xml><?xml version="1.0" encoding="utf-8"?>
<Properties xmlns="http://schemas.openxmlformats.org/officeDocument/2006/extended-properties" xmlns:vt="http://schemas.openxmlformats.org/officeDocument/2006/docPropsVTypes">
  <TotalTime>1125</TotalTime>
  <Words>2794</Words>
  <Application>Microsoft Office PowerPoint</Application>
  <PresentationFormat>Widescreen</PresentationFormat>
  <Paragraphs>222</Paragraphs>
  <Slides>41</Slides>
  <Notes>3</Notes>
  <HiddenSlides>1</HiddenSlides>
  <MMClips>5</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41</vt:i4>
      </vt:variant>
    </vt:vector>
  </HeadingPairs>
  <TitlesOfParts>
    <vt:vector size="54" baseType="lpstr">
      <vt:lpstr>Aptos</vt:lpstr>
      <vt:lpstr>Aptos Display</vt:lpstr>
      <vt:lpstr>Arial</vt:lpstr>
      <vt:lpstr>Calibri</vt:lpstr>
      <vt:lpstr>Open Sans</vt:lpstr>
      <vt:lpstr>Roboto</vt:lpstr>
      <vt:lpstr>Seaford Display</vt:lpstr>
      <vt:lpstr>System Font Regular</vt:lpstr>
      <vt:lpstr>Tenorite</vt:lpstr>
      <vt:lpstr>Verdana Pro Black</vt:lpstr>
      <vt:lpstr>Office Theme</vt:lpstr>
      <vt:lpstr>1_Office Theme</vt:lpstr>
      <vt:lpstr>MadridVTI</vt:lpstr>
      <vt:lpstr>PowerPoint Presentation</vt:lpstr>
      <vt:lpstr>PowerPoint Presentation</vt:lpstr>
      <vt:lpstr>An introduction to the International Lasallian days of Peace 2024</vt:lpstr>
      <vt:lpstr>PowerPoint Presentation</vt:lpstr>
      <vt:lpstr>PowerPoint Presentation</vt:lpstr>
      <vt:lpstr>PowerPoint Presentation</vt:lpstr>
      <vt:lpstr>PowerPoint Presentation</vt:lpstr>
      <vt:lpstr>Be still and pray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Lasallian Global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 for peace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Joanne Millea</dc:creator>
  <cp:lastModifiedBy>Joanne Millea</cp:lastModifiedBy>
  <cp:revision>26</cp:revision>
  <dcterms:created xsi:type="dcterms:W3CDTF">2024-09-03T06:59:03Z</dcterms:created>
  <dcterms:modified xsi:type="dcterms:W3CDTF">2024-09-11T10:10:20Z</dcterms:modified>
</cp:coreProperties>
</file>