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Oswald Medium"/>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font" Target="fonts/OswaldMedium-bold.fntdata"/><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font" Target="fonts/OswaldMedium-regular.fntdata"/><Relationship Id="rId6" Type="http://schemas.openxmlformats.org/officeDocument/2006/relationships/slide" Target="slides/slide1.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20b415d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20b415d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20b415d5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20b415d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20b415d5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20b415d5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60248775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60248775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www.youtube.com/watch?v=kZo68K6vWZ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s://drive.google.com/drive/folders/1N0p1IaMQX6a6vEld29AhHejXiZjjYuRC?usp=sharing" TargetMode="External"/><Relationship Id="rId5" Type="http://schemas.openxmlformats.org/officeDocument/2006/relationships/hyperlink" Target="https://youtu.be/vuJ2l_lPnnA?feature=shared" TargetMode="External"/><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221052" y="1697950"/>
            <a:ext cx="66228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Week 4: 1 La Salle, Our Pilgrimage towards Peace</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Rumbek, South Sudan</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October 14 - 18 </a:t>
            </a:r>
            <a:endParaRPr>
              <a:solidFill>
                <a:schemeClr val="lt1"/>
              </a:solidFill>
              <a:latin typeface="Oswald Medium"/>
              <a:ea typeface="Oswald Medium"/>
              <a:cs typeface="Oswald Medium"/>
              <a:sym typeface="Oswal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Activities- All students</a:t>
            </a:r>
            <a:endParaRPr>
              <a:solidFill>
                <a:schemeClr val="lt1"/>
              </a:solidFill>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29500"/>
              </a:lnSpc>
              <a:spcBef>
                <a:spcPts val="0"/>
              </a:spcBef>
              <a:spcAft>
                <a:spcPts val="0"/>
              </a:spcAft>
              <a:buClr>
                <a:schemeClr val="dk1"/>
              </a:buClr>
              <a:buSzPct val="45029"/>
              <a:buFont typeface="Arial"/>
              <a:buNone/>
            </a:pPr>
            <a:r>
              <a:rPr lang="es" sz="2442">
                <a:solidFill>
                  <a:schemeClr val="lt1"/>
                </a:solidFill>
              </a:rPr>
              <a:t>Both the young and older students will be doing the same activity however for the older students, they will require more reflection.</a:t>
            </a:r>
            <a:endParaRPr sz="2442">
              <a:solidFill>
                <a:schemeClr val="lt1"/>
              </a:solidFill>
            </a:endParaRPr>
          </a:p>
          <a:p>
            <a:pPr indent="0" lvl="0" marL="0" rtl="0" algn="l">
              <a:lnSpc>
                <a:spcPct val="129500"/>
              </a:lnSpc>
              <a:spcBef>
                <a:spcPts val="800"/>
              </a:spcBef>
              <a:spcAft>
                <a:spcPts val="0"/>
              </a:spcAft>
              <a:buClr>
                <a:schemeClr val="dk1"/>
              </a:buClr>
              <a:buSzPct val="45029"/>
              <a:buFont typeface="Arial"/>
              <a:buNone/>
            </a:pPr>
            <a:r>
              <a:rPr lang="es" sz="2442">
                <a:solidFill>
                  <a:schemeClr val="lt1"/>
                </a:solidFill>
              </a:rPr>
              <a:t>The students will be given an A4 paper and by folding, make people that are connected to each other similar to the following video:</a:t>
            </a:r>
            <a:r>
              <a:rPr lang="es" sz="2442">
                <a:solidFill>
                  <a:schemeClr val="lt1"/>
                </a:solidFill>
                <a:uFill>
                  <a:noFill/>
                </a:uFill>
                <a:hlinkClick r:id="rId4">
                  <a:extLst>
                    <a:ext uri="{A12FA001-AC4F-418D-AE19-62706E023703}">
                      <ahyp:hlinkClr val="tx"/>
                    </a:ext>
                  </a:extLst>
                </a:hlinkClick>
              </a:rPr>
              <a:t> https://www.youtube.com/watch?v=kZo68K6vWZ4</a:t>
            </a:r>
            <a:r>
              <a:rPr lang="es" sz="2442">
                <a:solidFill>
                  <a:schemeClr val="lt1"/>
                </a:solidFill>
              </a:rPr>
              <a:t>	 </a:t>
            </a:r>
            <a:endParaRPr sz="2442">
              <a:solidFill>
                <a:schemeClr val="lt1"/>
              </a:solidFill>
            </a:endParaRPr>
          </a:p>
          <a:p>
            <a:pPr indent="0" lvl="0" marL="0" rtl="0" algn="l">
              <a:lnSpc>
                <a:spcPct val="129500"/>
              </a:lnSpc>
              <a:spcBef>
                <a:spcPts val="800"/>
              </a:spcBef>
              <a:spcAft>
                <a:spcPts val="0"/>
              </a:spcAft>
              <a:buClr>
                <a:schemeClr val="dk1"/>
              </a:buClr>
              <a:buSzPct val="45029"/>
              <a:buFont typeface="Arial"/>
              <a:buNone/>
            </a:pPr>
            <a:r>
              <a:rPr lang="es" sz="2442">
                <a:solidFill>
                  <a:schemeClr val="lt1"/>
                </a:solidFill>
              </a:rPr>
              <a:t>The younger students will simply colour the people and write down the 5 core principles.</a:t>
            </a:r>
            <a:endParaRPr sz="2442">
              <a:solidFill>
                <a:schemeClr val="lt1"/>
              </a:solidFill>
            </a:endParaRPr>
          </a:p>
          <a:p>
            <a:pPr indent="0" lvl="0" marL="0" rtl="0" algn="l">
              <a:lnSpc>
                <a:spcPct val="129500"/>
              </a:lnSpc>
              <a:spcBef>
                <a:spcPts val="800"/>
              </a:spcBef>
              <a:spcAft>
                <a:spcPts val="800"/>
              </a:spcAft>
              <a:buNone/>
            </a:pPr>
            <a:r>
              <a:rPr lang="es" sz="2442">
                <a:solidFill>
                  <a:schemeClr val="lt1"/>
                </a:solidFill>
              </a:rPr>
              <a:t>The older students will do the same but also add a reflection on the other side of each people on how the core principles relate to peace</a:t>
            </a:r>
            <a:r>
              <a:rPr lang="es" sz="1200">
                <a:solidFill>
                  <a:schemeClr val="lt1"/>
                </a:solidFill>
              </a:rPr>
              <a:t>.</a:t>
            </a:r>
            <a:endParaRPr sz="2442">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lnSpc>
                <a:spcPct val="132000"/>
              </a:lnSpc>
              <a:spcBef>
                <a:spcPts val="1100"/>
              </a:spcBef>
              <a:spcAft>
                <a:spcPts val="0"/>
              </a:spcAft>
              <a:buClr>
                <a:schemeClr val="dk1"/>
              </a:buClr>
              <a:buSzPts val="1100"/>
              <a:buFont typeface="Arial"/>
              <a:buNone/>
            </a:pPr>
            <a:r>
              <a:rPr b="1" lang="es" sz="2042">
                <a:solidFill>
                  <a:schemeClr val="lt1"/>
                </a:solidFill>
              </a:rPr>
              <a:t>Prayer for Peace</a:t>
            </a:r>
            <a:endParaRPr b="1" sz="2042">
              <a:solidFill>
                <a:schemeClr val="lt1"/>
              </a:solidFill>
            </a:endParaRPr>
          </a:p>
          <a:p>
            <a:pPr indent="0" lvl="0" marL="0" rtl="0" algn="l">
              <a:lnSpc>
                <a:spcPct val="115000"/>
              </a:lnSpc>
              <a:spcBef>
                <a:spcPts val="1100"/>
              </a:spcBef>
              <a:spcAft>
                <a:spcPts val="0"/>
              </a:spcAft>
              <a:buClr>
                <a:schemeClr val="dk1"/>
              </a:buClr>
              <a:buSzPts val="1100"/>
              <a:buFont typeface="Arial"/>
              <a:buNone/>
            </a:pPr>
            <a:r>
              <a:t/>
            </a:r>
            <a:endParaRPr sz="2042"/>
          </a:p>
          <a:p>
            <a:pPr indent="0" lvl="0" marL="0" rtl="0" algn="l">
              <a:lnSpc>
                <a:spcPct val="132000"/>
              </a:lnSpc>
              <a:spcBef>
                <a:spcPts val="1100"/>
              </a:spcBef>
              <a:spcAft>
                <a:spcPts val="0"/>
              </a:spcAft>
              <a:buClr>
                <a:schemeClr val="dk1"/>
              </a:buClr>
              <a:buSzPts val="1100"/>
              <a:buFont typeface="Arial"/>
              <a:buNone/>
            </a:pPr>
            <a:r>
              <a:t/>
            </a:r>
            <a:endParaRPr sz="2042"/>
          </a:p>
          <a:p>
            <a:pPr indent="0" lvl="0" marL="0" rtl="0" algn="l">
              <a:spcBef>
                <a:spcPts val="1100"/>
              </a:spcBef>
              <a:spcAft>
                <a:spcPts val="0"/>
              </a:spcAft>
              <a:buSzPts val="990"/>
              <a:buNone/>
            </a:pPr>
            <a:r>
              <a:t/>
            </a:r>
            <a:endParaRPr sz="2042"/>
          </a:p>
        </p:txBody>
      </p:sp>
      <p:sp>
        <p:nvSpPr>
          <p:cNvPr id="66" name="Google Shape;66;p15"/>
          <p:cNvSpPr txBox="1"/>
          <p:nvPr>
            <p:ph idx="1" type="body"/>
          </p:nvPr>
        </p:nvSpPr>
        <p:spPr>
          <a:xfrm>
            <a:off x="311700" y="712925"/>
            <a:ext cx="4260300" cy="38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42">
                <a:solidFill>
                  <a:schemeClr val="lt1"/>
                </a:solidFill>
              </a:rPr>
              <a:t>O God, Creator of the universe, who extends your paternal concern over every creature and guides the events of history to goals of salvation, we acknowledge your Fatherly love when you break the resistance of mankind and, in a world torn by strife and discord, you make us ready for reconciliation. </a:t>
            </a:r>
            <a:endParaRPr sz="2042">
              <a:solidFill>
                <a:schemeClr val="lt1"/>
              </a:solidFill>
            </a:endParaRPr>
          </a:p>
          <a:p>
            <a:pPr indent="0" lvl="0" marL="0" rtl="0" algn="l">
              <a:lnSpc>
                <a:spcPct val="180000"/>
              </a:lnSpc>
              <a:spcBef>
                <a:spcPts val="0"/>
              </a:spcBef>
              <a:spcAft>
                <a:spcPts val="1300"/>
              </a:spcAft>
              <a:buNone/>
            </a:pPr>
            <a:r>
              <a:t/>
            </a:r>
            <a:endParaRPr sz="2042">
              <a:solidFill>
                <a:schemeClr val="lt1"/>
              </a:solidFill>
            </a:endParaRPr>
          </a:p>
        </p:txBody>
      </p:sp>
      <p:sp>
        <p:nvSpPr>
          <p:cNvPr id="67" name="Google Shape;67;p15"/>
          <p:cNvSpPr txBox="1"/>
          <p:nvPr>
            <p:ph idx="1" type="body"/>
          </p:nvPr>
        </p:nvSpPr>
        <p:spPr>
          <a:xfrm>
            <a:off x="4622925" y="64025"/>
            <a:ext cx="4260300" cy="4466700"/>
          </a:xfrm>
          <a:prstGeom prst="rect">
            <a:avLst/>
          </a:prstGeom>
        </p:spPr>
        <p:txBody>
          <a:bodyPr anchorCtr="0" anchor="t" bIns="91425" lIns="91425" spcFirstLastPara="1" rIns="91425" wrap="square" tIns="91425">
            <a:normAutofit fontScale="77500" lnSpcReduction="20000"/>
          </a:bodyPr>
          <a:lstStyle/>
          <a:p>
            <a:pPr indent="0" lvl="0" marL="0" rtl="0" algn="l">
              <a:lnSpc>
                <a:spcPct val="180000"/>
              </a:lnSpc>
              <a:spcBef>
                <a:spcPts val="0"/>
              </a:spcBef>
              <a:spcAft>
                <a:spcPts val="0"/>
              </a:spcAft>
              <a:buClr>
                <a:schemeClr val="dk1"/>
              </a:buClr>
              <a:buSzPct val="53846"/>
              <a:buFont typeface="Arial"/>
              <a:buNone/>
            </a:pPr>
            <a:r>
              <a:rPr lang="es" sz="2042">
                <a:solidFill>
                  <a:schemeClr val="lt1"/>
                </a:solidFill>
              </a:rPr>
              <a:t>Renew for us the wonders of your MERCY; </a:t>
            </a:r>
            <a:r>
              <a:rPr lang="es" sz="2042">
                <a:solidFill>
                  <a:schemeClr val="lt1"/>
                </a:solidFill>
              </a:rPr>
              <a:t>send forth your Spirit hat He may work in the intimacy of our hearts, that enemies may begin to dialogue, that adversaries may shake hands and peoples may encounter one another in harmony. May all commit themselves to the sincere search for true peace which will extinguish all arguments, for charity which overcomes hatred, for pardon which disarms revenge.</a:t>
            </a:r>
            <a:endParaRPr sz="2042">
              <a:solidFill>
                <a:schemeClr val="lt1"/>
              </a:solidFill>
            </a:endParaRPr>
          </a:p>
          <a:p>
            <a:pPr indent="0" lvl="0" marL="0" rtl="0" algn="l">
              <a:lnSpc>
                <a:spcPct val="180000"/>
              </a:lnSpc>
              <a:spcBef>
                <a:spcPts val="1300"/>
              </a:spcBef>
              <a:spcAft>
                <a:spcPts val="1300"/>
              </a:spcAft>
              <a:buNone/>
            </a:pPr>
            <a:r>
              <a:rPr lang="es" sz="2042">
                <a:solidFill>
                  <a:schemeClr val="lt1"/>
                </a:solidFill>
              </a:rPr>
              <a:t>- Pope John Paul II</a:t>
            </a:r>
            <a:endParaRPr sz="2042">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Rumbek, South Sudan a way for the peace</a:t>
            </a:r>
            <a:endParaRPr>
              <a:solidFill>
                <a:schemeClr val="lt1"/>
              </a:solidFill>
            </a:endParaRPr>
          </a:p>
        </p:txBody>
      </p:sp>
      <p:sp>
        <p:nvSpPr>
          <p:cNvPr id="73" name="Google Shape;73;p16"/>
          <p:cNvSpPr txBox="1"/>
          <p:nvPr>
            <p:ph idx="1" type="body"/>
          </p:nvPr>
        </p:nvSpPr>
        <p:spPr>
          <a:xfrm>
            <a:off x="311700" y="1152475"/>
            <a:ext cx="451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4"/>
              </a:rPr>
              <a:t>Click here for see the photos.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 u="sng">
                <a:solidFill>
                  <a:schemeClr val="hlink"/>
                </a:solidFill>
                <a:hlinkClick r:id="rId5"/>
              </a:rPr>
              <a:t>Click here for see one video about Rumbek, South Sudan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4" name="Google Shape;74;p16"/>
          <p:cNvPicPr preferRelativeResize="0"/>
          <p:nvPr/>
        </p:nvPicPr>
        <p:blipFill>
          <a:blip r:embed="rId6">
            <a:alphaModFix/>
          </a:blip>
          <a:stretch>
            <a:fillRect/>
          </a:stretch>
        </p:blipFill>
        <p:spPr>
          <a:xfrm>
            <a:off x="6055400" y="1231900"/>
            <a:ext cx="2941327" cy="3820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ctrTitle"/>
          </p:nvPr>
        </p:nvSpPr>
        <p:spPr>
          <a:xfrm>
            <a:off x="1706700" y="545850"/>
            <a:ext cx="7067100" cy="7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3180">
                <a:solidFill>
                  <a:schemeClr val="lt1"/>
                </a:solidFill>
                <a:latin typeface="Oswald Medium"/>
                <a:ea typeface="Oswald Medium"/>
                <a:cs typeface="Oswald Medium"/>
                <a:sym typeface="Oswald Medium"/>
              </a:rPr>
              <a:t>Special thanks for your collaboration</a:t>
            </a:r>
            <a:endParaRPr sz="3180">
              <a:solidFill>
                <a:schemeClr val="lt1"/>
              </a:solidFill>
              <a:latin typeface="Oswald Medium"/>
              <a:ea typeface="Oswald Medium"/>
              <a:cs typeface="Oswald Medium"/>
              <a:sym typeface="Oswald Medium"/>
            </a:endParaRPr>
          </a:p>
        </p:txBody>
      </p:sp>
      <p:pic>
        <p:nvPicPr>
          <p:cNvPr descr="La Salle" id="80" name="Google Shape;80;p17"/>
          <p:cNvPicPr preferRelativeResize="0"/>
          <p:nvPr/>
        </p:nvPicPr>
        <p:blipFill>
          <a:blip r:embed="rId4">
            <a:alphaModFix/>
          </a:blip>
          <a:stretch>
            <a:fillRect/>
          </a:stretch>
        </p:blipFill>
        <p:spPr>
          <a:xfrm>
            <a:off x="2758800" y="2044262"/>
            <a:ext cx="2244450" cy="1063575"/>
          </a:xfrm>
          <a:prstGeom prst="rect">
            <a:avLst/>
          </a:prstGeom>
          <a:noFill/>
          <a:ln>
            <a:noFill/>
          </a:ln>
        </p:spPr>
      </p:pic>
      <p:sp>
        <p:nvSpPr>
          <p:cNvPr id="81" name="Google Shape;81;p17"/>
          <p:cNvSpPr txBox="1"/>
          <p:nvPr/>
        </p:nvSpPr>
        <p:spPr>
          <a:xfrm>
            <a:off x="2082299" y="1990299"/>
            <a:ext cx="1171500" cy="117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82" name="Google Shape;82;p17"/>
          <p:cNvPicPr preferRelativeResize="0"/>
          <p:nvPr/>
        </p:nvPicPr>
        <p:blipFill>
          <a:blip r:embed="rId5">
            <a:alphaModFix/>
          </a:blip>
          <a:stretch>
            <a:fillRect/>
          </a:stretch>
        </p:blipFill>
        <p:spPr>
          <a:xfrm>
            <a:off x="5657825" y="1990300"/>
            <a:ext cx="2398575" cy="132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7630535F24E4AA44C3250696537EA" ma:contentTypeVersion="18" ma:contentTypeDescription="Create a new document." ma:contentTypeScope="" ma:versionID="7e2e4fa434b450ecbb3b38f4c2c8373b">
  <xsd:schema xmlns:xsd="http://www.w3.org/2001/XMLSchema" xmlns:xs="http://www.w3.org/2001/XMLSchema" xmlns:p="http://schemas.microsoft.com/office/2006/metadata/properties" xmlns:ns2="71542ba6-91da-4467-8fe6-cec451e1189b" xmlns:ns3="892e31fc-d69e-42de-84c2-e20d07b0393d" targetNamespace="http://schemas.microsoft.com/office/2006/metadata/properties" ma:root="true" ma:fieldsID="2e93e49d38dd8169b6682491e326579a" ns2:_="" ns3:_="">
    <xsd:import namespace="71542ba6-91da-4467-8fe6-cec451e1189b"/>
    <xsd:import namespace="892e31fc-d69e-42de-84c2-e20d07b03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42ba6-91da-4467-8fe6-cec451e118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95a8abc-4469-4718-869e-33199fbbe222}" ma:internalName="TaxCatchAll" ma:showField="CatchAllData" ma:web="71542ba6-91da-4467-8fe6-cec451e118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2e31fc-d69e-42de-84c2-e20d07b039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eed3e6-db29-4c11-8716-6ca21f0031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A74A5-3BAB-47FA-8201-B631813399AD}"/>
</file>

<file path=customXml/itemProps2.xml><?xml version="1.0" encoding="utf-8"?>
<ds:datastoreItem xmlns:ds="http://schemas.openxmlformats.org/officeDocument/2006/customXml" ds:itemID="{E0B2CF2F-FED1-4C07-8CD0-0978AD9B94C2}"/>
</file>